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12192000"/>
  <p:notesSz cx="6858000" cy="9144000"/>
  <p:embeddedFontLst>
    <p:embeddedFont>
      <p:font typeface="Play"/>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jdY/IjR2Y6T7atECjIOeg99xJR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2B67CB-CA19-4228-BC8C-DB8F6DFD76CC}">
  <a:tblStyle styleId="{A02B67CB-CA19-4228-BC8C-DB8F6DFD76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EFFF888-4F74-448A-8C33-FB615C591768}" styleName="Table_1">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9E1B76F-A7B1-4EB0-8DC1-081D7D4D01D8}" styleName="Table_2">
    <a:wholeTbl>
      <a:tcTxStyle b="off" i="off">
        <a:font>
          <a:latin typeface="Aptos"/>
          <a:ea typeface="Aptos"/>
          <a:cs typeface="Apto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lay-bold.fntdata"/><Relationship Id="rId61" Type="http://schemas.openxmlformats.org/officeDocument/2006/relationships/font" Target="fonts/Play-regular.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 anyone tell me how I can describe this line? What equation would I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a weight, and an offset</a:t>
            </a:r>
            <a:endParaRPr/>
          </a:p>
        </p:txBody>
      </p:sp>
      <p:sp>
        <p:nvSpPr>
          <p:cNvPr id="163" name="Google Shape;1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 hat next slide</a:t>
            </a:r>
            <a:endParaRPr/>
          </a:p>
        </p:txBody>
      </p:sp>
      <p:sp>
        <p:nvSpPr>
          <p:cNvPr id="171" name="Google Shape;1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what loss looks like datapoint by datapoint.</a:t>
            </a:r>
            <a:endParaRPr/>
          </a:p>
          <a:p>
            <a:pPr indent="0" lvl="0" marL="0" rtl="0" algn="l">
              <a:spcBef>
                <a:spcPts val="0"/>
              </a:spcBef>
              <a:spcAft>
                <a:spcPts val="0"/>
              </a:spcAft>
              <a:buNone/>
            </a:pPr>
            <a:r>
              <a:rPr lang="en-US"/>
              <a:t>It’s the error between our prediction and our actual. </a:t>
            </a:r>
            <a:endParaRPr/>
          </a:p>
          <a:p>
            <a:pPr indent="0" lvl="0" marL="0" rtl="0" algn="l">
              <a:spcBef>
                <a:spcPts val="0"/>
              </a:spcBef>
              <a:spcAft>
                <a:spcPts val="0"/>
              </a:spcAft>
              <a:buNone/>
            </a:pPr>
            <a:r>
              <a:rPr lang="en-US"/>
              <a:t>This is absolute error</a:t>
            </a:r>
            <a:endParaRPr/>
          </a:p>
        </p:txBody>
      </p:sp>
      <p:sp>
        <p:nvSpPr>
          <p:cNvPr id="179" name="Google Shape;1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MSE from the homework. Look at the squares, which indicate the amount of error. Far points give us lots of error</a:t>
            </a:r>
            <a:endParaRPr/>
          </a:p>
        </p:txBody>
      </p:sp>
      <p:sp>
        <p:nvSpPr>
          <p:cNvPr id="186" name="Google Shape;18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an example dataset. We’re using cigarettes per day during pregnancy to predict birth weight.</a:t>
            </a:r>
            <a:endParaRPr/>
          </a:p>
        </p:txBody>
      </p:sp>
      <p:sp>
        <p:nvSpPr>
          <p:cNvPr id="193" name="Google Shape;19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Func 2. talking points</a:t>
            </a:r>
            <a:endParaRPr/>
          </a:p>
          <a:p>
            <a:pPr indent="0" lvl="0" marL="0" rtl="0" algn="l">
              <a:spcBef>
                <a:spcPts val="0"/>
              </a:spcBef>
              <a:spcAft>
                <a:spcPts val="0"/>
              </a:spcAft>
              <a:buNone/>
            </a:pPr>
            <a:r>
              <a:rPr lang="en-US"/>
              <a:t>Let’s say our linear regression function chose these to start.</a:t>
            </a:r>
            <a:endParaRPr/>
          </a:p>
          <a:p>
            <a:pPr indent="0" lvl="0" marL="0" rtl="0" algn="l">
              <a:spcBef>
                <a:spcPts val="0"/>
              </a:spcBef>
              <a:spcAft>
                <a:spcPts val="0"/>
              </a:spcAft>
              <a:buNone/>
            </a:pPr>
            <a:r>
              <a:rPr lang="en-US"/>
              <a:t>Let’s compute our MSE for each data point.</a:t>
            </a:r>
            <a:endParaRPr/>
          </a:p>
          <a:p>
            <a:pPr indent="0" lvl="0" marL="0" rtl="0" algn="l">
              <a:spcBef>
                <a:spcPts val="0"/>
              </a:spcBef>
              <a:spcAft>
                <a:spcPts val="0"/>
              </a:spcAft>
              <a:buNone/>
            </a:pPr>
            <a:r>
              <a:rPr lang="en-US"/>
              <a:t>We can see loss is kinda like a scoring system – lower is always better</a:t>
            </a:r>
            <a:endParaRPr/>
          </a:p>
        </p:txBody>
      </p:sp>
      <p:sp>
        <p:nvSpPr>
          <p:cNvPr id="200" name="Google Shape;20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Recall our gradient descent function – we’ll update m and b in y=mx+b to be better by updating them in a way that decreases mean squared error. Backpropagation informs us what updates should be made. Now, let’s try again.</a:t>
            </a:r>
            <a:endParaRPr/>
          </a:p>
        </p:txBody>
      </p:sp>
      <p:sp>
        <p:nvSpPr>
          <p:cNvPr id="213" name="Google Shape;2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 know lower is better, which fits.</a:t>
            </a:r>
            <a:endParaRPr/>
          </a:p>
          <a:p>
            <a:pPr indent="0" lvl="0" marL="0" rtl="0" algn="l">
              <a:spcBef>
                <a:spcPts val="0"/>
              </a:spcBef>
              <a:spcAft>
                <a:spcPts val="0"/>
              </a:spcAft>
              <a:buNone/>
            </a:pPr>
            <a:r>
              <a:rPr lang="en-US"/>
              <a:t>Things really far away get a big penalty – really bad predictions aren’t good so this is usually better in practice</a:t>
            </a:r>
            <a:endParaRPr/>
          </a:p>
          <a:p>
            <a:pPr indent="0" lvl="0" marL="0" rtl="0" algn="l">
              <a:spcBef>
                <a:spcPts val="0"/>
              </a:spcBef>
              <a:spcAft>
                <a:spcPts val="0"/>
              </a:spcAft>
              <a:buNone/>
            </a:pPr>
            <a:r>
              <a:rPr lang="en-US"/>
              <a:t>This is a good aside to say that the way we design our function has a big impact on the way models result. Do we care a lot about things really far off, or not? Someti</a:t>
            </a:r>
            <a:endParaRPr/>
          </a:p>
        </p:txBody>
      </p:sp>
      <p:sp>
        <p:nvSpPr>
          <p:cNvPr id="222" name="Google Shape;22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 axis – cigarettes/day during pregnancy</a:t>
            </a:r>
            <a:endParaRPr/>
          </a:p>
          <a:p>
            <a:pPr indent="0" lvl="0" marL="0" rtl="0" algn="l">
              <a:spcBef>
                <a:spcPts val="0"/>
              </a:spcBef>
              <a:spcAft>
                <a:spcPts val="0"/>
              </a:spcAft>
              <a:buNone/>
            </a:pPr>
            <a:r>
              <a:rPr lang="en-US"/>
              <a:t>Y birthweight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our x are the cigarettes from prior tab</a:t>
            </a:r>
            <a:endParaRPr/>
          </a:p>
          <a:p>
            <a:pPr indent="0" lvl="0" marL="0" rtl="0" algn="l">
              <a:spcBef>
                <a:spcPts val="0"/>
              </a:spcBef>
              <a:spcAft>
                <a:spcPts val="0"/>
              </a:spcAft>
              <a:buNone/>
            </a:pPr>
            <a:r>
              <a:rPr lang="en-US"/>
              <a:t>W is our slope</a:t>
            </a:r>
            <a:endParaRPr/>
          </a:p>
          <a:p>
            <a:pPr indent="0" lvl="0" marL="0" rtl="0" algn="l">
              <a:spcBef>
                <a:spcPts val="0"/>
              </a:spcBef>
              <a:spcAft>
                <a:spcPts val="0"/>
              </a:spcAft>
              <a:buNone/>
            </a:pPr>
            <a:r>
              <a:t/>
            </a:r>
            <a:endParaRPr/>
          </a:p>
        </p:txBody>
      </p:sp>
      <p:sp>
        <p:nvSpPr>
          <p:cNvPr id="233" name="Google Shape;23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Left we see some data – clearly not linear in pattern.</a:t>
            </a:r>
            <a:endParaRPr/>
          </a:p>
          <a:p>
            <a:pPr indent="0" lvl="0" marL="0" rtl="0" algn="l">
              <a:spcBef>
                <a:spcPts val="0"/>
              </a:spcBef>
              <a:spcAft>
                <a:spcPts val="0"/>
              </a:spcAft>
              <a:buNone/>
            </a:pPr>
            <a:r>
              <a:rPr lang="en-US"/>
              <a:t>If we train a neural network on it, we see the data is transformed to be more linear after one layer. We see one layer after hyperbolic tangent activation.</a:t>
            </a:r>
            <a:endParaRPr/>
          </a:p>
          <a:p>
            <a:pPr indent="0" lvl="0" marL="0" rtl="0" algn="l">
              <a:spcBef>
                <a:spcPts val="0"/>
              </a:spcBef>
              <a:spcAft>
                <a:spcPts val="0"/>
              </a:spcAft>
              <a:buNone/>
            </a:pPr>
            <a:r>
              <a:rPr lang="en-US"/>
              <a:t>So, on the far right we see the predictions overlaid on our data – not linear!</a:t>
            </a:r>
            <a:endParaRPr/>
          </a:p>
          <a:p>
            <a:pPr indent="0" lvl="0" marL="0" rtl="0" algn="l">
              <a:spcBef>
                <a:spcPts val="0"/>
              </a:spcBef>
              <a:spcAft>
                <a:spcPts val="0"/>
              </a:spcAft>
              <a:buNone/>
            </a:pPr>
            <a:r>
              <a:rPr lang="en-US"/>
              <a:t>So, the method we used with linear regression was successful when used in tandem with our NN.</a:t>
            </a:r>
            <a:endParaRPr/>
          </a:p>
        </p:txBody>
      </p:sp>
      <p:sp>
        <p:nvSpPr>
          <p:cNvPr id="248" name="Google Shape;24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Different than before when we wanted a quantitative output.</a:t>
            </a:r>
            <a:endParaRPr/>
          </a:p>
          <a:p>
            <a:pPr indent="0" lvl="0" marL="0" rtl="0" algn="l">
              <a:spcBef>
                <a:spcPts val="0"/>
              </a:spcBef>
              <a:spcAft>
                <a:spcPts val="0"/>
              </a:spcAft>
              <a:buNone/>
            </a:pPr>
            <a:r>
              <a:rPr lang="en-US"/>
              <a:t>Being disease/no disease</a:t>
            </a:r>
            <a:endParaRPr/>
          </a:p>
        </p:txBody>
      </p:sp>
      <p:sp>
        <p:nvSpPr>
          <p:cNvPr id="256" name="Google Shape;25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here we have positives and negatives split by a decision boundary. Above the line we want all our positives, below we want our negatives.</a:t>
            </a:r>
            <a:endParaRPr/>
          </a:p>
          <a:p>
            <a:pPr indent="0" lvl="0" marL="0" rtl="0" algn="l">
              <a:spcBef>
                <a:spcPts val="0"/>
              </a:spcBef>
              <a:spcAft>
                <a:spcPts val="0"/>
              </a:spcAft>
              <a:buNone/>
            </a:pPr>
            <a:r>
              <a:rPr lang="en-US"/>
              <a:t>What are some ideas for our loss? Binary loss?</a:t>
            </a:r>
            <a:endParaRPr/>
          </a:p>
          <a:p>
            <a:pPr indent="0" lvl="0" marL="0" rtl="0" algn="l">
              <a:spcBef>
                <a:spcPts val="0"/>
              </a:spcBef>
              <a:spcAft>
                <a:spcPts val="0"/>
              </a:spcAft>
              <a:buNone/>
            </a:pPr>
            <a:r>
              <a:rPr lang="en-US"/>
              <a:t>Why is that a bad idea?</a:t>
            </a:r>
            <a:endParaRPr/>
          </a:p>
        </p:txBody>
      </p:sp>
      <p:sp>
        <p:nvSpPr>
          <p:cNvPr id="264" name="Google Shape;26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say the green line is our decision boundary</a:t>
            </a:r>
            <a:endParaRPr/>
          </a:p>
          <a:p>
            <a:pPr indent="0" lvl="0" marL="0" rtl="0" algn="l">
              <a:spcBef>
                <a:spcPts val="0"/>
              </a:spcBef>
              <a:spcAft>
                <a:spcPts val="0"/>
              </a:spcAft>
              <a:buNone/>
            </a:pPr>
            <a:r>
              <a:rPr lang="en-US"/>
              <a:t>Which of these is better?</a:t>
            </a:r>
            <a:endParaRPr/>
          </a:p>
          <a:p>
            <a:pPr indent="0" lvl="0" marL="0" rtl="0" algn="l">
              <a:spcBef>
                <a:spcPts val="0"/>
              </a:spcBef>
              <a:spcAft>
                <a:spcPts val="0"/>
              </a:spcAft>
              <a:buNone/>
            </a:pPr>
            <a:r>
              <a:rPr lang="en-US"/>
              <a:t>According to binary loss, what’s our loss in each case?</a:t>
            </a:r>
            <a:endParaRPr/>
          </a:p>
        </p:txBody>
      </p:sp>
      <p:sp>
        <p:nvSpPr>
          <p:cNvPr id="272" name="Google Shape;27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looks like a step function.</a:t>
            </a:r>
            <a:endParaRPr/>
          </a:p>
          <a:p>
            <a:pPr indent="0" lvl="0" marL="0" rtl="0" algn="l">
              <a:spcBef>
                <a:spcPts val="0"/>
              </a:spcBef>
              <a:spcAft>
                <a:spcPts val="0"/>
              </a:spcAft>
              <a:buNone/>
            </a:pPr>
            <a:r>
              <a:rPr lang="en-US"/>
              <a:t>What’s the issue with this?</a:t>
            </a:r>
            <a:endParaRPr/>
          </a:p>
          <a:p>
            <a:pPr indent="0" lvl="0" marL="0" rtl="0" algn="l">
              <a:spcBef>
                <a:spcPts val="0"/>
              </a:spcBef>
              <a:spcAft>
                <a:spcPts val="0"/>
              </a:spcAft>
              <a:buNone/>
            </a:pPr>
            <a:r>
              <a:rPr lang="en-US"/>
              <a:t>How can we run gradient descent here? We can’t.</a:t>
            </a:r>
            <a:endParaRPr/>
          </a:p>
        </p:txBody>
      </p:sp>
      <p:sp>
        <p:nvSpPr>
          <p:cNvPr id="308" name="Google Shape;30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We start by changing our function’s goal to generating a probability that we’re in the right class. In other words, how sure are we.</a:t>
            </a:r>
            <a:endParaRPr/>
          </a:p>
          <a:p>
            <a:pPr indent="0" lvl="0" marL="0" marR="0" rtl="0" algn="l">
              <a:lnSpc>
                <a:spcPct val="100000"/>
              </a:lnSpc>
              <a:spcBef>
                <a:spcPts val="0"/>
              </a:spcBef>
              <a:spcAft>
                <a:spcPts val="0"/>
              </a:spcAft>
              <a:buClr>
                <a:schemeClr val="dk1"/>
              </a:buClr>
              <a:buSzPts val="1200"/>
              <a:buFont typeface="Arial"/>
              <a:buNone/>
            </a:pPr>
            <a:r>
              <a:rPr lang="en-US"/>
              <a:t>So we put our output in the sigmoid.</a:t>
            </a:r>
            <a:endParaRPr/>
          </a:p>
          <a:p>
            <a:pPr indent="0" lvl="0" marL="0" marR="0" rtl="0" algn="l">
              <a:lnSpc>
                <a:spcPct val="100000"/>
              </a:lnSpc>
              <a:spcBef>
                <a:spcPts val="0"/>
              </a:spcBef>
              <a:spcAft>
                <a:spcPts val="0"/>
              </a:spcAft>
              <a:buClr>
                <a:schemeClr val="dk1"/>
              </a:buClr>
              <a:buSzPts val="1200"/>
              <a:buFont typeface="Arial"/>
              <a:buNone/>
            </a:pPr>
            <a:r>
              <a:rPr lang="en-US"/>
              <a:t>If we’re sure it’s in the positive class (above line), we have a bigger z, so e^-z goes to 0 and our denominator goes to 1 and whole thing is 1</a:t>
            </a:r>
            <a:endParaRPr/>
          </a:p>
          <a:p>
            <a:pPr indent="0" lvl="0" marL="0" marR="0" rtl="0" algn="l">
              <a:lnSpc>
                <a:spcPct val="100000"/>
              </a:lnSpc>
              <a:spcBef>
                <a:spcPts val="0"/>
              </a:spcBef>
              <a:spcAft>
                <a:spcPts val="0"/>
              </a:spcAft>
              <a:buClr>
                <a:schemeClr val="dk1"/>
              </a:buClr>
              <a:buSzPts val="1200"/>
              <a:buFont typeface="Arial"/>
              <a:buNone/>
            </a:pPr>
            <a:r>
              <a:rPr lang="en-US"/>
              <a:t>If we’re sure it’s in the negative class (below line), then e^-z goes to infinity, denominator goes to infinity and output is 1.</a:t>
            </a:r>
            <a:endParaRPr/>
          </a:p>
        </p:txBody>
      </p:sp>
      <p:sp>
        <p:nvSpPr>
          <p:cNvPr id="315" name="Google Shape;31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low loss if we are very sure and right. Medium loss if we’re kinda sure and right. High loss if we’re wrong with conviction.</a:t>
            </a:r>
            <a:endParaRPr/>
          </a:p>
          <a:p>
            <a:pPr indent="0" lvl="0" marL="0" rtl="0" algn="l">
              <a:spcBef>
                <a:spcPts val="0"/>
              </a:spcBef>
              <a:spcAft>
                <a:spcPts val="0"/>
              </a:spcAft>
              <a:buNone/>
            </a:pPr>
            <a:r>
              <a:rPr lang="en-US"/>
              <a:t>Case 1: essentially 1*log(1). Aka 0. </a:t>
            </a:r>
            <a:endParaRPr/>
          </a:p>
          <a:p>
            <a:pPr indent="0" lvl="0" marL="0" rtl="0" algn="l">
              <a:spcBef>
                <a:spcPts val="0"/>
              </a:spcBef>
              <a:spcAft>
                <a:spcPts val="0"/>
              </a:spcAft>
              <a:buNone/>
            </a:pPr>
            <a:r>
              <a:rPr lang="en-US"/>
              <a:t>Don’t forget negative sign in front. Notice how side that isn’t the guess multiplies to zero.</a:t>
            </a:r>
            <a:endParaRPr/>
          </a:p>
        </p:txBody>
      </p:sp>
      <p:sp>
        <p:nvSpPr>
          <p:cNvPr id="324" name="Google Shape;32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Think about it, our loss mathematically has meaning. What we’re trying to achieve has to be in line with our loss function. So this is why understanding loss is key. It tells you how we define success in our system and has to match our problem statement.</a:t>
            </a:r>
            <a:endParaRPr/>
          </a:p>
        </p:txBody>
      </p:sp>
      <p:sp>
        <p:nvSpPr>
          <p:cNvPr id="334" name="Google Shape;33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Those with good memory will recall this is the XOR. The function that set ML back 20 years.</a:t>
            </a:r>
            <a:endParaRPr/>
          </a:p>
          <a:p>
            <a:pPr indent="0" lvl="0" marL="0" rtl="0" algn="l">
              <a:spcBef>
                <a:spcPts val="0"/>
              </a:spcBef>
              <a:spcAft>
                <a:spcPts val="0"/>
              </a:spcAft>
              <a:buNone/>
            </a:pPr>
            <a:r>
              <a:rPr lang="en-US"/>
              <a:t>The answer is that we may not be able to classify here, but with transformations into a higher dimension, we can.</a:t>
            </a:r>
            <a:endParaRPr/>
          </a:p>
        </p:txBody>
      </p:sp>
      <p:sp>
        <p:nvSpPr>
          <p:cNvPr id="345" name="Google Shape;34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 you draw a separator here?</a:t>
            </a:r>
            <a:endParaRPr/>
          </a:p>
          <a:p>
            <a:pPr indent="0" lvl="0" marL="0" rtl="0" algn="l">
              <a:spcBef>
                <a:spcPts val="0"/>
              </a:spcBef>
              <a:spcAft>
                <a:spcPts val="0"/>
              </a:spcAft>
              <a:buNone/>
            </a:pPr>
            <a:r>
              <a:rPr lang="en-US"/>
              <a:t>So in a higher dimension, we can do it.</a:t>
            </a:r>
            <a:endParaRPr/>
          </a:p>
        </p:txBody>
      </p:sp>
      <p:sp>
        <p:nvSpPr>
          <p:cNvPr id="355" name="Google Shape;35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transformation to a higher dimensional plane looks like.</a:t>
            </a:r>
            <a:endParaRPr/>
          </a:p>
          <a:p>
            <a:pPr indent="0" lvl="0" marL="0" rtl="0" algn="l">
              <a:spcBef>
                <a:spcPts val="0"/>
              </a:spcBef>
              <a:spcAft>
                <a:spcPts val="0"/>
              </a:spcAft>
              <a:buNone/>
            </a:pPr>
            <a:r>
              <a:rPr lang="en-US"/>
              <a:t>Gray plane is the separator.</a:t>
            </a:r>
            <a:endParaRPr/>
          </a:p>
        </p:txBody>
      </p:sp>
      <p:sp>
        <p:nvSpPr>
          <p:cNvPr id="364" name="Google Shape;36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Logistic regression with gradient descent failed to separate it</a:t>
            </a:r>
            <a:endParaRPr/>
          </a:p>
          <a:p>
            <a:pPr indent="0" lvl="0" marL="0" rtl="0" algn="l">
              <a:spcBef>
                <a:spcPts val="0"/>
              </a:spcBef>
              <a:spcAft>
                <a:spcPts val="0"/>
              </a:spcAft>
              <a:buNone/>
            </a:pPr>
            <a:r>
              <a:rPr lang="en-US"/>
              <a:t>with a second, third, or fourth-order basis feature representation. Shown below are some</a:t>
            </a:r>
            <a:endParaRPr/>
          </a:p>
          <a:p>
            <a:pPr indent="0" lvl="0" marL="0" rtl="0" algn="l">
              <a:spcBef>
                <a:spcPts val="0"/>
              </a:spcBef>
              <a:spcAft>
                <a:spcPts val="0"/>
              </a:spcAft>
              <a:buNone/>
            </a:pPr>
            <a:r>
              <a:rPr lang="en-US"/>
              <a:t>results after ∼ 1000 gradient descent iterations (from random starting points) for bases of</a:t>
            </a:r>
            <a:endParaRPr/>
          </a:p>
          <a:p>
            <a:pPr indent="0" lvl="0" marL="0" rtl="0" algn="l">
              <a:spcBef>
                <a:spcPts val="0"/>
              </a:spcBef>
              <a:spcAft>
                <a:spcPts val="0"/>
              </a:spcAft>
              <a:buNone/>
            </a:pPr>
            <a:r>
              <a:rPr lang="en-US"/>
              <a:t>order 2, 3, 4, and 5.</a:t>
            </a:r>
            <a:endParaRPr/>
          </a:p>
        </p:txBody>
      </p:sp>
      <p:sp>
        <p:nvSpPr>
          <p:cNvPr id="370" name="Google Shape;37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work in progress – subject to change. I feel like all this stuff is obvious, but maybe it’s helpful</a:t>
            </a:r>
            <a:endParaRPr/>
          </a:p>
        </p:txBody>
      </p:sp>
      <p:sp>
        <p:nvSpPr>
          <p:cNvPr id="383" name="Google Shape;38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thing I’ve been holding back is the train/test split.</a:t>
            </a:r>
            <a:endParaRPr/>
          </a:p>
          <a:p>
            <a:pPr indent="0" lvl="0" marL="0" rtl="0" algn="l">
              <a:spcBef>
                <a:spcPts val="0"/>
              </a:spcBef>
              <a:spcAft>
                <a:spcPts val="0"/>
              </a:spcAft>
              <a:buNone/>
            </a:pPr>
            <a:r>
              <a:rPr lang="en-US"/>
              <a:t>We want our data to generalize to data – we can’t just see how good we can get it to fit our data.</a:t>
            </a:r>
            <a:endParaRPr/>
          </a:p>
        </p:txBody>
      </p:sp>
      <p:sp>
        <p:nvSpPr>
          <p:cNvPr id="395" name="Google Shape;39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a:t>
            </a:r>
            <a:endParaRPr/>
          </a:p>
        </p:txBody>
      </p:sp>
      <p:sp>
        <p:nvSpPr>
          <p:cNvPr id="408" name="Google Shape;40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Imagine a doctor ordering tests.</a:t>
            </a:r>
            <a:endParaRPr/>
          </a:p>
          <a:p>
            <a:pPr indent="0" lvl="0" marL="0" rtl="0" algn="l">
              <a:spcBef>
                <a:spcPts val="0"/>
              </a:spcBef>
              <a:spcAft>
                <a:spcPts val="0"/>
              </a:spcAft>
              <a:buNone/>
            </a:pPr>
            <a:r>
              <a:rPr lang="en-US"/>
              <a:t>If they order </a:t>
            </a:r>
            <a:r>
              <a:rPr i="1" lang="en-US"/>
              <a:t>too many unnecessary tests</a:t>
            </a:r>
            <a:r>
              <a:rPr lang="en-US"/>
              <a:t> (low precision, high recall), they catch most sick patients but waste resources.</a:t>
            </a:r>
            <a:endParaRPr/>
          </a:p>
          <a:p>
            <a:pPr indent="0" lvl="0" marL="0" rtl="0" algn="l">
              <a:spcBef>
                <a:spcPts val="0"/>
              </a:spcBef>
              <a:spcAft>
                <a:spcPts val="0"/>
              </a:spcAft>
              <a:buNone/>
            </a:pPr>
            <a:r>
              <a:rPr lang="en-US"/>
              <a:t>If they order </a:t>
            </a:r>
            <a:r>
              <a:rPr i="1" lang="en-US"/>
              <a:t>too few tests</a:t>
            </a:r>
            <a:r>
              <a:rPr lang="en-US"/>
              <a:t> (high precision, low recall), they rarely test healthy people, but they miss many sick ones.</a:t>
            </a:r>
            <a:endParaRPr/>
          </a:p>
          <a:p>
            <a:pPr indent="0" lvl="0" marL="0" rtl="0" algn="l">
              <a:spcBef>
                <a:spcPts val="0"/>
              </a:spcBef>
              <a:spcAft>
                <a:spcPts val="0"/>
              </a:spcAft>
              <a:buNone/>
            </a:pPr>
            <a:r>
              <a:rPr lang="en-US"/>
              <a:t>The </a:t>
            </a:r>
            <a:r>
              <a:rPr b="1" lang="en-US"/>
              <a:t>F1 score balances these extremes</a:t>
            </a:r>
            <a:r>
              <a:rPr lang="en-US"/>
              <a:t> — it rewards a strategy that is both accurate in its positives </a:t>
            </a:r>
            <a:r>
              <a:rPr i="1" lang="en-US"/>
              <a:t>and</a:t>
            </a:r>
            <a:r>
              <a:rPr lang="en-US"/>
              <a:t> thorough in catching true cases.</a:t>
            </a:r>
            <a:endParaRPr/>
          </a:p>
          <a:p>
            <a:pPr indent="0" lvl="0" marL="0" rtl="0" algn="l">
              <a:spcBef>
                <a:spcPts val="0"/>
              </a:spcBef>
              <a:spcAft>
                <a:spcPts val="0"/>
              </a:spcAft>
              <a:buNone/>
            </a:pPr>
            <a:r>
              <a:t/>
            </a:r>
            <a:endParaRPr/>
          </a:p>
        </p:txBody>
      </p:sp>
      <p:sp>
        <p:nvSpPr>
          <p:cNvPr id="432" name="Google Shape;43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Represents tradeoff between true positives and false positives. It’s how sensitive we are to calling things positive. Depends on context exactly what we want to do.</a:t>
            </a:r>
            <a:endParaRPr/>
          </a:p>
          <a:p>
            <a:pPr indent="0" lvl="0" marL="0" rtl="0" algn="l">
              <a:spcBef>
                <a:spcPts val="0"/>
              </a:spcBef>
              <a:spcAft>
                <a:spcPts val="0"/>
              </a:spcAft>
              <a:buNone/>
            </a:pPr>
            <a:r>
              <a:rPr lang="en-US"/>
              <a:t>Ex. If a disease is life threatening we want to maximize TPR even if we have high FPR. If opposite, only those that are definitely + to minimize cost.</a:t>
            </a:r>
            <a:endParaRPr/>
          </a:p>
        </p:txBody>
      </p:sp>
      <p:sp>
        <p:nvSpPr>
          <p:cNvPr id="441" name="Google Shape;44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ML wins in all categories here.</a:t>
            </a:r>
            <a:endParaRPr/>
          </a:p>
        </p:txBody>
      </p:sp>
      <p:sp>
        <p:nvSpPr>
          <p:cNvPr id="463" name="Google Shape;46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Features that the model weighted highly when determining the classification – something we’ll discuss more in depth in another class.</a:t>
            </a:r>
            <a:endParaRPr/>
          </a:p>
        </p:txBody>
      </p:sp>
      <p:sp>
        <p:nvSpPr>
          <p:cNvPr id="470" name="Google Shape;47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approach is one vs all. We could train a network to predict “ in class one or not” then another “ in class 2 or not” etc etc. </a:t>
            </a:r>
            <a:endParaRPr/>
          </a:p>
        </p:txBody>
      </p:sp>
      <p:sp>
        <p:nvSpPr>
          <p:cNvPr id="476" name="Google Shape;47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that it always adds to one across classes.</a:t>
            </a:r>
            <a:endParaRPr/>
          </a:p>
        </p:txBody>
      </p:sp>
      <p:sp>
        <p:nvSpPr>
          <p:cNvPr id="485" name="Google Shape;48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Turns out, there’s a way to cheat linear regression and spit out the answer, so it’s not used in practice.</a:t>
            </a:r>
            <a:endParaRPr/>
          </a:p>
          <a:p>
            <a:pPr indent="0" lvl="0" marL="0" marR="0" rtl="0" algn="l">
              <a:lnSpc>
                <a:spcPct val="100000"/>
              </a:lnSpc>
              <a:spcBef>
                <a:spcPts val="0"/>
              </a:spcBef>
              <a:spcAft>
                <a:spcPts val="0"/>
              </a:spcAft>
              <a:buClr>
                <a:schemeClr val="dk1"/>
              </a:buClr>
              <a:buSzPts val="1200"/>
              <a:buFont typeface="Arial"/>
              <a:buNone/>
            </a:pPr>
            <a:r>
              <a:rPr lang="en-US"/>
              <a:t>However, MSE makes sense in any problem context which has n</a:t>
            </a:r>
            <a:endParaRPr/>
          </a:p>
          <a:p>
            <a:pPr indent="0" lvl="0" marL="0" rtl="0" algn="l">
              <a:spcBef>
                <a:spcPts val="0"/>
              </a:spcBef>
              <a:spcAft>
                <a:spcPts val="0"/>
              </a:spcAft>
              <a:buNone/>
            </a:pPr>
            <a:r>
              <a:t/>
            </a:r>
            <a:endParaRPr/>
          </a:p>
        </p:txBody>
      </p:sp>
      <p:sp>
        <p:nvSpPr>
          <p:cNvPr id="113" name="Google Shape;1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Check for yourself in the two case example – it’s the same.</a:t>
            </a:r>
            <a:endParaRPr/>
          </a:p>
        </p:txBody>
      </p:sp>
      <p:sp>
        <p:nvSpPr>
          <p:cNvPr id="493" name="Google Shape;49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 activation and loss work together to help you determine how decisions are made</a:t>
            </a:r>
            <a:endParaRPr/>
          </a:p>
          <a:p>
            <a:pPr indent="0" lvl="0" marL="0" rtl="0" algn="l">
              <a:spcBef>
                <a:spcPts val="0"/>
              </a:spcBef>
              <a:spcAft>
                <a:spcPts val="0"/>
              </a:spcAft>
              <a:buNone/>
            </a:pPr>
            <a:r>
              <a:rPr lang="en-US"/>
              <a:t>When we encounter new problems, we may need creative new loss functions to help us score our outputs</a:t>
            </a:r>
            <a:endParaRPr/>
          </a:p>
        </p:txBody>
      </p:sp>
      <p:sp>
        <p:nvSpPr>
          <p:cNvPr id="501" name="Google Shape;50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Of course, this is rarely the case in real life, but a good illustrative example of how we can use gradient descent.</a:t>
            </a:r>
            <a:endParaRPr/>
          </a:p>
          <a:p>
            <a:pPr indent="0" lvl="0" marL="0" rtl="0" algn="l">
              <a:spcBef>
                <a:spcPts val="0"/>
              </a:spcBef>
              <a:spcAft>
                <a:spcPts val="0"/>
              </a:spcAft>
              <a:buNone/>
            </a:pPr>
            <a:r>
              <a:rPr lang="en-US"/>
              <a:t>Can be 1d or multiple dimensional input.</a:t>
            </a:r>
            <a:endParaRPr/>
          </a:p>
          <a:p>
            <a:pPr indent="0" lvl="0" marL="0" rtl="0" algn="l">
              <a:spcBef>
                <a:spcPts val="0"/>
              </a:spcBef>
              <a:spcAft>
                <a:spcPts val="0"/>
              </a:spcAft>
              <a:buNone/>
            </a:pPr>
            <a:r>
              <a:rPr lang="en-US"/>
              <a:t>This is 3d case but many dimensional input is possible. That is, many inputs, predict one output variable.</a:t>
            </a:r>
            <a:endParaRPr/>
          </a:p>
        </p:txBody>
      </p:sp>
      <p:sp>
        <p:nvSpPr>
          <p:cNvPr id="129" name="Google Shape;1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Goal is to predict the data that we’re passed in with. </a:t>
            </a:r>
            <a:endParaRPr/>
          </a:p>
          <a:p>
            <a:pPr indent="0" lvl="0" marL="0" rtl="0" algn="l">
              <a:spcBef>
                <a:spcPts val="0"/>
              </a:spcBef>
              <a:spcAft>
                <a:spcPts val="0"/>
              </a:spcAft>
              <a:buNone/>
            </a:pPr>
            <a:r>
              <a:rPr lang="en-US"/>
              <a:t>What we do is generate hypotheses – and see how we did.</a:t>
            </a:r>
            <a:endParaRPr/>
          </a:p>
          <a:p>
            <a:pPr indent="0" lvl="0" marL="0" rtl="0" algn="l">
              <a:spcBef>
                <a:spcPts val="0"/>
              </a:spcBef>
              <a:spcAft>
                <a:spcPts val="0"/>
              </a:spcAft>
              <a:buNone/>
            </a:pPr>
            <a:r>
              <a:rPr lang="en-US"/>
              <a:t>Note, this is the 1d case.</a:t>
            </a:r>
            <a:endParaRPr/>
          </a:p>
        </p:txBody>
      </p:sp>
      <p:sp>
        <p:nvSpPr>
          <p:cNvPr id="138" name="Google Shape;1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vein of backpropagation to update weights</a:t>
            </a:r>
            <a:endParaRPr/>
          </a:p>
          <a:p>
            <a:pPr indent="0" lvl="0" marL="0" rtl="0" algn="l">
              <a:spcBef>
                <a:spcPts val="0"/>
              </a:spcBef>
              <a:spcAft>
                <a:spcPts val="0"/>
              </a:spcAft>
              <a:buNone/>
            </a:pPr>
            <a:r>
              <a:rPr lang="en-US"/>
              <a:t>We’ll see how we did via our loss function</a:t>
            </a:r>
            <a:endParaRPr/>
          </a:p>
        </p:txBody>
      </p:sp>
      <p:sp>
        <p:nvSpPr>
          <p:cNvPr id="150" name="Google Shape;15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5"/>
          <p:cNvSpPr/>
          <p:nvPr>
            <p:ph idx="2" type="pic"/>
          </p:nvPr>
        </p:nvSpPr>
        <p:spPr>
          <a:xfrm>
            <a:off x="5183188" y="987425"/>
            <a:ext cx="6172200" cy="4873625"/>
          </a:xfrm>
          <a:prstGeom prst="rect">
            <a:avLst/>
          </a:prstGeom>
          <a:noFill/>
          <a:ln>
            <a:noFill/>
          </a:ln>
        </p:spPr>
      </p:sp>
      <p:sp>
        <p:nvSpPr>
          <p:cNvPr id="68" name="Google Shape;68;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gif"/><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jp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Intro to AI in Medicine</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sz="3200"/>
              <a:t>Lec 3: Loss Functions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Loss Types</a:t>
            </a:r>
            <a:endParaRPr/>
          </a:p>
        </p:txBody>
      </p:sp>
      <p:pic>
        <p:nvPicPr>
          <p:cNvPr id="159" name="Google Shape;159;p10"/>
          <p:cNvPicPr preferRelativeResize="0"/>
          <p:nvPr>
            <p:ph idx="1" type="body"/>
          </p:nvPr>
        </p:nvPicPr>
        <p:blipFill rotWithShape="1">
          <a:blip r:embed="rId3">
            <a:alphaModFix/>
          </a:blip>
          <a:srcRect b="0" l="0" r="0" t="0"/>
          <a:stretch/>
        </p:blipFill>
        <p:spPr>
          <a:xfrm>
            <a:off x="838200" y="2199366"/>
            <a:ext cx="10515600" cy="36038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1D Input Case</a:t>
            </a:r>
            <a:endParaRPr/>
          </a:p>
        </p:txBody>
      </p:sp>
      <p:pic>
        <p:nvPicPr>
          <p:cNvPr descr="Linear regression - Simple English Wikipedia, the free encyclopedia" id="166" name="Google Shape;166;p11"/>
          <p:cNvPicPr preferRelativeResize="0"/>
          <p:nvPr/>
        </p:nvPicPr>
        <p:blipFill rotWithShape="1">
          <a:blip r:embed="rId3">
            <a:alphaModFix/>
          </a:blip>
          <a:srcRect b="0" l="0" r="0" t="0"/>
          <a:stretch/>
        </p:blipFill>
        <p:spPr>
          <a:xfrm>
            <a:off x="284205" y="1200209"/>
            <a:ext cx="8571814" cy="5657791"/>
          </a:xfrm>
          <a:prstGeom prst="rect">
            <a:avLst/>
          </a:prstGeom>
          <a:noFill/>
          <a:ln>
            <a:noFill/>
          </a:ln>
        </p:spPr>
      </p:pic>
      <p:sp>
        <p:nvSpPr>
          <p:cNvPr id="167" name="Google Shape;167;p11"/>
          <p:cNvSpPr txBox="1"/>
          <p:nvPr/>
        </p:nvSpPr>
        <p:spPr>
          <a:xfrm>
            <a:off x="5807676" y="4584357"/>
            <a:ext cx="3410465" cy="461665"/>
          </a:xfrm>
          <a:prstGeom prst="rect">
            <a:avLst/>
          </a:prstGeom>
          <a:blipFill rotWithShape="1">
            <a:blip r:embed="rId4">
              <a:alphaModFix/>
            </a:blip>
            <a:stretch>
              <a:fillRect b="-92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1D input Case</a:t>
            </a:r>
            <a:endParaRPr/>
          </a:p>
        </p:txBody>
      </p:sp>
      <p:pic>
        <p:nvPicPr>
          <p:cNvPr descr="Linear regression - Simple English Wikipedia, the free encyclopedia" id="174" name="Google Shape;174;p12"/>
          <p:cNvPicPr preferRelativeResize="0"/>
          <p:nvPr/>
        </p:nvPicPr>
        <p:blipFill rotWithShape="1">
          <a:blip r:embed="rId3">
            <a:alphaModFix/>
          </a:blip>
          <a:srcRect b="0" l="0" r="0" t="0"/>
          <a:stretch/>
        </p:blipFill>
        <p:spPr>
          <a:xfrm>
            <a:off x="284205" y="1200209"/>
            <a:ext cx="8571814" cy="5657791"/>
          </a:xfrm>
          <a:prstGeom prst="rect">
            <a:avLst/>
          </a:prstGeom>
          <a:noFill/>
          <a:ln>
            <a:noFill/>
          </a:ln>
        </p:spPr>
      </p:pic>
      <p:sp>
        <p:nvSpPr>
          <p:cNvPr id="175" name="Google Shape;175;p12"/>
          <p:cNvSpPr txBox="1"/>
          <p:nvPr/>
        </p:nvSpPr>
        <p:spPr>
          <a:xfrm>
            <a:off x="5807676" y="4584357"/>
            <a:ext cx="3410465" cy="461665"/>
          </a:xfrm>
          <a:prstGeom prst="rect">
            <a:avLst/>
          </a:prstGeom>
          <a:blipFill rotWithShape="1">
            <a:blip r:embed="rId4">
              <a:alphaModFix/>
            </a:blip>
            <a:stretch>
              <a:fillRect b="-1184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Loss Functions: Visualized</a:t>
            </a:r>
            <a:endParaRPr/>
          </a:p>
        </p:txBody>
      </p:sp>
      <p:pic>
        <p:nvPicPr>
          <p:cNvPr id="182" name="Google Shape;182;p13"/>
          <p:cNvPicPr preferRelativeResize="0"/>
          <p:nvPr>
            <p:ph idx="1" type="body"/>
          </p:nvPr>
        </p:nvPicPr>
        <p:blipFill rotWithShape="1">
          <a:blip r:embed="rId3">
            <a:alphaModFix/>
          </a:blip>
          <a:srcRect b="0" l="0" r="0" t="0"/>
          <a:stretch/>
        </p:blipFill>
        <p:spPr>
          <a:xfrm>
            <a:off x="980361" y="2277028"/>
            <a:ext cx="10231278" cy="34485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Loss Functions: Visualized</a:t>
            </a:r>
            <a:endParaRPr/>
          </a:p>
        </p:txBody>
      </p:sp>
      <p:pic>
        <p:nvPicPr>
          <p:cNvPr id="189" name="Google Shape;189;p14"/>
          <p:cNvPicPr preferRelativeResize="0"/>
          <p:nvPr>
            <p:ph idx="1" type="body"/>
          </p:nvPr>
        </p:nvPicPr>
        <p:blipFill rotWithShape="1">
          <a:blip r:embed="rId3">
            <a:alphaModFix/>
          </a:blip>
          <a:srcRect b="0" l="0" r="0" t="0"/>
          <a:stretch/>
        </p:blipFill>
        <p:spPr>
          <a:xfrm>
            <a:off x="2533450" y="1825625"/>
            <a:ext cx="7125100" cy="435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 Problem</a:t>
            </a:r>
            <a:endParaRPr/>
          </a:p>
        </p:txBody>
      </p:sp>
      <p:graphicFrame>
        <p:nvGraphicFramePr>
          <p:cNvPr id="196" name="Google Shape;196;p15"/>
          <p:cNvGraphicFramePr/>
          <p:nvPr/>
        </p:nvGraphicFramePr>
        <p:xfrm>
          <a:off x="-621956" y="1778845"/>
          <a:ext cx="3000000" cy="3000000"/>
        </p:xfrm>
        <a:graphic>
          <a:graphicData uri="http://schemas.openxmlformats.org/drawingml/2006/table">
            <a:tbl>
              <a:tblPr>
                <a:noFill/>
                <a:tableStyleId>{A02B67CB-CA19-4228-BC8C-DB8F6DFD76CC}</a:tableStyleId>
              </a:tblPr>
              <a:tblGrid>
                <a:gridCol w="3505200"/>
                <a:gridCol w="3505200"/>
                <a:gridCol w="3505200"/>
              </a:tblGrid>
              <a:tr h="138925">
                <a:tc>
                  <a:txBody>
                    <a:bodyPr/>
                    <a:lstStyle/>
                    <a:p>
                      <a:pPr indent="0" lvl="0" marL="0" marR="0" rtl="0" algn="r">
                        <a:spcBef>
                          <a:spcPts val="0"/>
                        </a:spcBef>
                        <a:spcAft>
                          <a:spcPts val="0"/>
                        </a:spcAft>
                        <a:buClr>
                          <a:schemeClr val="dk1"/>
                        </a:buClr>
                        <a:buSzPts val="1800"/>
                        <a:buFont typeface="Arial"/>
                        <a:buNone/>
                      </a:pPr>
                      <a:r>
                        <a:rPr lang="en-US" sz="1800" u="none" cap="none" strike="noStrike"/>
                        <a:t>InfantID</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Cigarettes_per_day (during pregnancy)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BirthWeight (grams)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3300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10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3150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3600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15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20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2850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3400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25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2750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009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12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3100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u="none" cap="none" strike="noStrike"/>
                        <a:t>010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3550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 Intuition</a:t>
            </a:r>
            <a:endParaRPr/>
          </a:p>
        </p:txBody>
      </p:sp>
      <p:graphicFrame>
        <p:nvGraphicFramePr>
          <p:cNvPr id="203" name="Google Shape;203;p16"/>
          <p:cNvGraphicFramePr/>
          <p:nvPr/>
        </p:nvGraphicFramePr>
        <p:xfrm>
          <a:off x="0" y="1499703"/>
          <a:ext cx="3000000" cy="3000000"/>
        </p:xfrm>
        <a:graphic>
          <a:graphicData uri="http://schemas.openxmlformats.org/drawingml/2006/table">
            <a:tbl>
              <a:tblPr>
                <a:noFill/>
                <a:tableStyleId>{A02B67CB-CA19-4228-BC8C-DB8F6DFD76CC}</a:tableStyleId>
              </a:tblPr>
              <a:tblGrid>
                <a:gridCol w="1695075"/>
                <a:gridCol w="3496825"/>
                <a:gridCol w="2563500"/>
                <a:gridCol w="1336600"/>
                <a:gridCol w="1225900"/>
                <a:gridCol w="1544600"/>
              </a:tblGrid>
              <a:tr h="119850">
                <a:tc>
                  <a:txBody>
                    <a:bodyPr/>
                    <a:lstStyle/>
                    <a:p>
                      <a:pPr indent="0" lvl="0" marL="0" marR="0" rtl="0" algn="r">
                        <a:spcBef>
                          <a:spcPts val="0"/>
                        </a:spcBef>
                        <a:spcAft>
                          <a:spcPts val="0"/>
                        </a:spcAft>
                        <a:buClr>
                          <a:schemeClr val="dk1"/>
                        </a:buClr>
                        <a:buSzPts val="1800"/>
                        <a:buFont typeface="Arial"/>
                        <a:buNone/>
                      </a:pPr>
                      <a:r>
                        <a:rPr lang="en-US" sz="1800" u="none" cap="none" strike="noStrike"/>
                        <a:t>InfantID</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Cigarettes_per_day (during pregnancy)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u="none" cap="none" strike="noStrike"/>
                        <a:t>BirthWeight (grams)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u="none" cap="none" strike="noStrike"/>
                        <a:t>Predictions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Difference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Squared Error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3000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250000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3300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3250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2500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10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3150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3500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122500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385000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noFill/>
                  </a:tcPr>
                </a:tc>
              </a:tr>
            </a:tbl>
          </a:graphicData>
        </a:graphic>
      </p:graphicFrame>
      <p:cxnSp>
        <p:nvCxnSpPr>
          <p:cNvPr id="204" name="Google Shape;204;p16"/>
          <p:cNvCxnSpPr/>
          <p:nvPr/>
        </p:nvCxnSpPr>
        <p:spPr>
          <a:xfrm flipH="1">
            <a:off x="1406310" y="5177481"/>
            <a:ext cx="1643516" cy="494270"/>
          </a:xfrm>
          <a:prstGeom prst="straightConnector1">
            <a:avLst/>
          </a:prstGeom>
          <a:noFill/>
          <a:ln cap="flat" cmpd="sng" w="19050">
            <a:solidFill>
              <a:srgbClr val="FF0000"/>
            </a:solidFill>
            <a:prstDash val="solid"/>
            <a:miter lim="800000"/>
            <a:headEnd len="sm" w="sm" type="none"/>
            <a:tailEnd len="sm" w="sm" type="none"/>
          </a:ln>
        </p:spPr>
      </p:cxnSp>
      <p:sp>
        <p:nvSpPr>
          <p:cNvPr id="205" name="Google Shape;205;p16"/>
          <p:cNvSpPr txBox="1"/>
          <p:nvPr/>
        </p:nvSpPr>
        <p:spPr>
          <a:xfrm>
            <a:off x="1604647" y="6363461"/>
            <a:ext cx="1779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Cigarettes</a:t>
            </a:r>
            <a:endParaRPr/>
          </a:p>
        </p:txBody>
      </p:sp>
      <p:sp>
        <p:nvSpPr>
          <p:cNvPr id="206" name="Google Shape;206;p16"/>
          <p:cNvSpPr txBox="1"/>
          <p:nvPr/>
        </p:nvSpPr>
        <p:spPr>
          <a:xfrm>
            <a:off x="0" y="5193751"/>
            <a:ext cx="1779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Weight</a:t>
            </a:r>
            <a:endParaRPr/>
          </a:p>
        </p:txBody>
      </p:sp>
      <p:sp>
        <p:nvSpPr>
          <p:cNvPr id="207" name="Google Shape;207;p16"/>
          <p:cNvSpPr txBox="1"/>
          <p:nvPr/>
        </p:nvSpPr>
        <p:spPr>
          <a:xfrm>
            <a:off x="3978876" y="3977152"/>
            <a:ext cx="7772400"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Imagine if our prediction was exact – error contribution for that point is 0</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So, lower is better which matches gradient descent objective.</a:t>
            </a:r>
            <a:endParaRPr/>
          </a:p>
        </p:txBody>
      </p:sp>
      <p:sp>
        <p:nvSpPr>
          <p:cNvPr id="208" name="Google Shape;208;p16"/>
          <p:cNvSpPr txBox="1"/>
          <p:nvPr/>
        </p:nvSpPr>
        <p:spPr>
          <a:xfrm>
            <a:off x="440724" y="4099645"/>
            <a:ext cx="3788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Weight=250*cigarettes+3000</a:t>
            </a:r>
            <a:endParaRPr/>
          </a:p>
        </p:txBody>
      </p:sp>
      <p:sp>
        <p:nvSpPr>
          <p:cNvPr id="209" name="Google Shape;209;p16"/>
          <p:cNvSpPr/>
          <p:nvPr/>
        </p:nvSpPr>
        <p:spPr>
          <a:xfrm>
            <a:off x="7772400" y="1964724"/>
            <a:ext cx="753762" cy="1464276"/>
          </a:xfrm>
          <a:prstGeom prst="rect">
            <a:avLst/>
          </a:prstGeom>
          <a:solidFill>
            <a:srgbClr val="FFFF00">
              <a:alpha val="20000"/>
            </a:srgbClr>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Gradient Descent</a:t>
            </a:r>
            <a:endParaRPr/>
          </a:p>
        </p:txBody>
      </p:sp>
      <p:pic>
        <p:nvPicPr>
          <p:cNvPr descr="Guide to Gradient Descent in 3 Steps and 12 Drawings - Charles Bordet" id="216" name="Google Shape;216;p17"/>
          <p:cNvPicPr preferRelativeResize="0"/>
          <p:nvPr/>
        </p:nvPicPr>
        <p:blipFill rotWithShape="1">
          <a:blip r:embed="rId3">
            <a:alphaModFix/>
          </a:blip>
          <a:srcRect b="0" l="0" r="0" t="0"/>
          <a:stretch/>
        </p:blipFill>
        <p:spPr>
          <a:xfrm>
            <a:off x="838200" y="1231900"/>
            <a:ext cx="5448300" cy="5448300"/>
          </a:xfrm>
          <a:prstGeom prst="rect">
            <a:avLst/>
          </a:prstGeom>
          <a:noFill/>
          <a:ln>
            <a:noFill/>
          </a:ln>
        </p:spPr>
      </p:pic>
      <p:pic>
        <p:nvPicPr>
          <p:cNvPr id="217" name="Google Shape;217;p17"/>
          <p:cNvPicPr preferRelativeResize="0"/>
          <p:nvPr/>
        </p:nvPicPr>
        <p:blipFill rotWithShape="1">
          <a:blip r:embed="rId4">
            <a:alphaModFix/>
          </a:blip>
          <a:srcRect b="0" l="0" r="0" t="0"/>
          <a:stretch/>
        </p:blipFill>
        <p:spPr>
          <a:xfrm>
            <a:off x="9936011" y="6280094"/>
            <a:ext cx="2162477" cy="400106"/>
          </a:xfrm>
          <a:prstGeom prst="rect">
            <a:avLst/>
          </a:prstGeom>
          <a:noFill/>
          <a:ln>
            <a:noFill/>
          </a:ln>
        </p:spPr>
      </p:pic>
      <p:sp>
        <p:nvSpPr>
          <p:cNvPr id="218" name="Google Shape;218;p17"/>
          <p:cNvSpPr txBox="1"/>
          <p:nvPr/>
        </p:nvSpPr>
        <p:spPr>
          <a:xfrm>
            <a:off x="6692900" y="1409700"/>
            <a:ext cx="50292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Algorithm:</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Play"/>
              <a:buAutoNum type="arabicPeriod"/>
            </a:pPr>
            <a:r>
              <a:rPr lang="en-US" sz="2400">
                <a:solidFill>
                  <a:schemeClr val="dk1"/>
                </a:solidFill>
                <a:latin typeface="Arial"/>
                <a:ea typeface="Arial"/>
                <a:cs typeface="Arial"/>
                <a:sym typeface="Arial"/>
              </a:rPr>
              <a:t>Find gradient at start point</a:t>
            </a:r>
            <a:endParaRPr/>
          </a:p>
          <a:p>
            <a:pPr indent="-457200" lvl="0" marL="457200" marR="0" rtl="0" algn="l">
              <a:spcBef>
                <a:spcPts val="0"/>
              </a:spcBef>
              <a:spcAft>
                <a:spcPts val="0"/>
              </a:spcAft>
              <a:buClr>
                <a:schemeClr val="dk1"/>
              </a:buClr>
              <a:buSzPts val="2400"/>
              <a:buFont typeface="Play"/>
              <a:buAutoNum type="arabicPeriod"/>
            </a:pPr>
            <a:r>
              <a:rPr lang="en-US" sz="2400">
                <a:solidFill>
                  <a:schemeClr val="dk1"/>
                </a:solidFill>
                <a:latin typeface="Arial"/>
                <a:ea typeface="Arial"/>
                <a:cs typeface="Arial"/>
                <a:sym typeface="Arial"/>
              </a:rPr>
              <a:t>Move opposite that direction by an amount = gradient magnitude times a constant (learning rate)</a:t>
            </a:r>
            <a:endParaRPr/>
          </a:p>
          <a:p>
            <a:pPr indent="-457200" lvl="0" marL="457200" marR="0" rtl="0" algn="l">
              <a:spcBef>
                <a:spcPts val="0"/>
              </a:spcBef>
              <a:spcAft>
                <a:spcPts val="0"/>
              </a:spcAft>
              <a:buClr>
                <a:schemeClr val="dk1"/>
              </a:buClr>
              <a:buSzPts val="2400"/>
              <a:buFont typeface="Play"/>
              <a:buAutoNum type="arabicPeriod"/>
            </a:pPr>
            <a:r>
              <a:rPr lang="en-US" sz="2400">
                <a:solidFill>
                  <a:schemeClr val="dk1"/>
                </a:solidFill>
                <a:latin typeface="Arial"/>
                <a:ea typeface="Arial"/>
                <a:cs typeface="Arial"/>
                <a:sym typeface="Arial"/>
              </a:rPr>
              <a:t>Repeat until the value between steps changes less than a set amount (or a fixed number of times)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 Intuition</a:t>
            </a:r>
            <a:endParaRPr/>
          </a:p>
        </p:txBody>
      </p:sp>
      <p:graphicFrame>
        <p:nvGraphicFramePr>
          <p:cNvPr id="225" name="Google Shape;225;p18"/>
          <p:cNvGraphicFramePr/>
          <p:nvPr/>
        </p:nvGraphicFramePr>
        <p:xfrm>
          <a:off x="0" y="1499703"/>
          <a:ext cx="3000000" cy="3000000"/>
        </p:xfrm>
        <a:graphic>
          <a:graphicData uri="http://schemas.openxmlformats.org/drawingml/2006/table">
            <a:tbl>
              <a:tblPr>
                <a:noFill/>
                <a:tableStyleId>{A02B67CB-CA19-4228-BC8C-DB8F6DFD76CC}</a:tableStyleId>
              </a:tblPr>
              <a:tblGrid>
                <a:gridCol w="1695075"/>
                <a:gridCol w="3496825"/>
                <a:gridCol w="2563500"/>
                <a:gridCol w="1336600"/>
                <a:gridCol w="1225900"/>
                <a:gridCol w="1544600"/>
              </a:tblGrid>
              <a:tr h="119850">
                <a:tc>
                  <a:txBody>
                    <a:bodyPr/>
                    <a:lstStyle/>
                    <a:p>
                      <a:pPr indent="0" lvl="0" marL="0" marR="0" rtl="0" algn="r">
                        <a:spcBef>
                          <a:spcPts val="0"/>
                        </a:spcBef>
                        <a:spcAft>
                          <a:spcPts val="0"/>
                        </a:spcAft>
                        <a:buClr>
                          <a:schemeClr val="dk1"/>
                        </a:buClr>
                        <a:buSzPts val="1800"/>
                        <a:buFont typeface="Arial"/>
                        <a:buNone/>
                      </a:pPr>
                      <a:r>
                        <a:rPr lang="en-US" sz="1800"/>
                        <a:t>InfantID</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Cigarettes_per_day (during pregnancy)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BirthWeight (grams)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Predictions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Difference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Squared Error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3250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250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62500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3300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3250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2500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rPr lang="en-US" sz="1800"/>
                        <a:t>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10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3150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rPr lang="en-US" sz="1800"/>
                        <a:t>3250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-350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10000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noFill/>
                  </a:tcPr>
                </a:tc>
              </a:tr>
              <a:tr h="228600">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noFill/>
                  </a:tcPr>
                </a:tc>
                <a:tc>
                  <a:txBody>
                    <a:bodyPr/>
                    <a:lstStyle/>
                    <a:p>
                      <a:pPr indent="0" lvl="0" marL="0" marR="0" rtl="0" algn="r">
                        <a:spcBef>
                          <a:spcPts val="0"/>
                        </a:spcBef>
                        <a:spcAft>
                          <a:spcPts val="0"/>
                        </a:spcAft>
                        <a:buClr>
                          <a:schemeClr val="dk1"/>
                        </a:buClr>
                        <a:buSzPts val="1800"/>
                        <a:buFont typeface="Arial"/>
                        <a:buNone/>
                      </a:pPr>
                      <a:r>
                        <a:rPr lang="en-US" sz="1800"/>
                        <a:t>75000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noFill/>
                  </a:tcPr>
                </a:tc>
              </a:tr>
            </a:tbl>
          </a:graphicData>
        </a:graphic>
      </p:graphicFrame>
      <p:cxnSp>
        <p:nvCxnSpPr>
          <p:cNvPr id="226" name="Google Shape;226;p18"/>
          <p:cNvCxnSpPr/>
          <p:nvPr/>
        </p:nvCxnSpPr>
        <p:spPr>
          <a:xfrm rot="10800000">
            <a:off x="1406310" y="5607132"/>
            <a:ext cx="1679790" cy="0"/>
          </a:xfrm>
          <a:prstGeom prst="straightConnector1">
            <a:avLst/>
          </a:prstGeom>
          <a:noFill/>
          <a:ln cap="flat" cmpd="sng" w="19050">
            <a:solidFill>
              <a:srgbClr val="FF0000"/>
            </a:solidFill>
            <a:prstDash val="solid"/>
            <a:miter lim="800000"/>
            <a:headEnd len="sm" w="sm" type="none"/>
            <a:tailEnd len="sm" w="sm" type="none"/>
          </a:ln>
        </p:spPr>
      </p:cxnSp>
      <p:sp>
        <p:nvSpPr>
          <p:cNvPr id="227" name="Google Shape;227;p18"/>
          <p:cNvSpPr txBox="1"/>
          <p:nvPr/>
        </p:nvSpPr>
        <p:spPr>
          <a:xfrm>
            <a:off x="1604647" y="6363461"/>
            <a:ext cx="1779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Cigarettes</a:t>
            </a:r>
            <a:endParaRPr/>
          </a:p>
        </p:txBody>
      </p:sp>
      <p:sp>
        <p:nvSpPr>
          <p:cNvPr id="228" name="Google Shape;228;p18"/>
          <p:cNvSpPr txBox="1"/>
          <p:nvPr/>
        </p:nvSpPr>
        <p:spPr>
          <a:xfrm>
            <a:off x="0" y="5193751"/>
            <a:ext cx="1779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Weight</a:t>
            </a:r>
            <a:endParaRPr/>
          </a:p>
        </p:txBody>
      </p:sp>
      <p:sp>
        <p:nvSpPr>
          <p:cNvPr id="229" name="Google Shape;229;p18"/>
          <p:cNvSpPr txBox="1"/>
          <p:nvPr/>
        </p:nvSpPr>
        <p:spPr>
          <a:xfrm>
            <a:off x="486234" y="4161910"/>
            <a:ext cx="3788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Weight=0*cigarettes+3000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a:t>
            </a:r>
            <a:endParaRPr/>
          </a:p>
        </p:txBody>
      </p:sp>
      <p:pic>
        <p:nvPicPr>
          <p:cNvPr id="236" name="Google Shape;236;p19"/>
          <p:cNvPicPr preferRelativeResize="0"/>
          <p:nvPr>
            <p:ph idx="1" type="body"/>
          </p:nvPr>
        </p:nvPicPr>
        <p:blipFill rotWithShape="1">
          <a:blip r:embed="rId3">
            <a:alphaModFix/>
          </a:blip>
          <a:srcRect b="0" l="0" r="0" t="0"/>
          <a:stretch/>
        </p:blipFill>
        <p:spPr>
          <a:xfrm>
            <a:off x="986638" y="1961550"/>
            <a:ext cx="6412841" cy="4351338"/>
          </a:xfrm>
          <a:prstGeom prst="rect">
            <a:avLst/>
          </a:prstGeom>
          <a:noFill/>
          <a:ln>
            <a:noFill/>
          </a:ln>
        </p:spPr>
      </p:pic>
      <p:pic>
        <p:nvPicPr>
          <p:cNvPr id="237" name="Google Shape;237;p19"/>
          <p:cNvPicPr preferRelativeResize="0"/>
          <p:nvPr/>
        </p:nvPicPr>
        <p:blipFill rotWithShape="1">
          <a:blip r:embed="rId4">
            <a:alphaModFix/>
          </a:blip>
          <a:srcRect b="0" l="0" r="0" t="0"/>
          <a:stretch/>
        </p:blipFill>
        <p:spPr>
          <a:xfrm>
            <a:off x="5306791" y="1091314"/>
            <a:ext cx="6249272" cy="1333686"/>
          </a:xfrm>
          <a:prstGeom prst="rect">
            <a:avLst/>
          </a:prstGeom>
          <a:noFill/>
          <a:ln>
            <a:noFill/>
          </a:ln>
        </p:spPr>
      </p:pic>
      <p:sp>
        <p:nvSpPr>
          <p:cNvPr id="238" name="Google Shape;238;p19"/>
          <p:cNvSpPr txBox="1"/>
          <p:nvPr/>
        </p:nvSpPr>
        <p:spPr>
          <a:xfrm>
            <a:off x="7696043" y="2804983"/>
            <a:ext cx="3509319" cy="14685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Last Time</a:t>
            </a:r>
            <a:endParaRPr/>
          </a:p>
        </p:txBody>
      </p:sp>
      <p:sp>
        <p:nvSpPr>
          <p:cNvPr id="95" name="Google Shape;95;p2"/>
          <p:cNvSpPr txBox="1"/>
          <p:nvPr>
            <p:ph idx="1" type="body"/>
          </p:nvPr>
        </p:nvSpPr>
        <p:spPr>
          <a:xfrm>
            <a:off x="838200" y="1825625"/>
            <a:ext cx="506185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Learned about matrices</a:t>
            </a:r>
            <a:endParaRPr/>
          </a:p>
          <a:p>
            <a:pPr indent="-228600" lvl="0" marL="228600" rtl="0" algn="l">
              <a:lnSpc>
                <a:spcPct val="90000"/>
              </a:lnSpc>
              <a:spcBef>
                <a:spcPts val="1000"/>
              </a:spcBef>
              <a:spcAft>
                <a:spcPts val="0"/>
              </a:spcAft>
              <a:buClr>
                <a:schemeClr val="dk1"/>
              </a:buClr>
              <a:buSzPts val="2800"/>
              <a:buChar char="•"/>
            </a:pPr>
            <a:r>
              <a:rPr lang="en-US"/>
              <a:t>Defined the neural net</a:t>
            </a:r>
            <a:endParaRPr/>
          </a:p>
          <a:p>
            <a:pPr indent="-228600" lvl="0" marL="228600" rtl="0" algn="l">
              <a:lnSpc>
                <a:spcPct val="90000"/>
              </a:lnSpc>
              <a:spcBef>
                <a:spcPts val="1000"/>
              </a:spcBef>
              <a:spcAft>
                <a:spcPts val="0"/>
              </a:spcAft>
              <a:buClr>
                <a:schemeClr val="dk1"/>
              </a:buClr>
              <a:buSzPts val="2800"/>
              <a:buChar char="•"/>
            </a:pPr>
            <a:r>
              <a:rPr lang="en-US"/>
              <a:t>Learned how we use the neural net to update matrices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Neural Networks - step by step | Lasse Hansen" id="96" name="Google Shape;96;p2"/>
          <p:cNvPicPr preferRelativeResize="0"/>
          <p:nvPr/>
        </p:nvPicPr>
        <p:blipFill rotWithShape="1">
          <a:blip r:embed="rId3">
            <a:alphaModFix/>
          </a:blip>
          <a:srcRect b="0" l="0" r="0" t="0"/>
          <a:stretch/>
        </p:blipFill>
        <p:spPr>
          <a:xfrm>
            <a:off x="6096000" y="1690688"/>
            <a:ext cx="5945667" cy="43513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Regression Summary</a:t>
            </a:r>
            <a:endParaRPr/>
          </a:p>
        </p:txBody>
      </p:sp>
      <p:sp>
        <p:nvSpPr>
          <p:cNvPr id="244" name="Google Shape;244;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Solvable using ML</a:t>
            </a:r>
            <a:endParaRPr/>
          </a:p>
          <a:p>
            <a:pPr indent="-228600" lvl="0" marL="228600" rtl="0" algn="l">
              <a:lnSpc>
                <a:spcPct val="90000"/>
              </a:lnSpc>
              <a:spcBef>
                <a:spcPts val="1000"/>
              </a:spcBef>
              <a:spcAft>
                <a:spcPts val="0"/>
              </a:spcAft>
              <a:buClr>
                <a:schemeClr val="dk1"/>
              </a:buClr>
              <a:buSzPts val="2800"/>
              <a:buChar char="•"/>
            </a:pPr>
            <a:r>
              <a:rPr lang="en-US"/>
              <a:t>Mean squared error loss makes most sense for these problems</a:t>
            </a:r>
            <a:endParaRPr/>
          </a:p>
          <a:p>
            <a:pPr indent="-228600" lvl="1" marL="685800" rtl="0" algn="l">
              <a:lnSpc>
                <a:spcPct val="90000"/>
              </a:lnSpc>
              <a:spcBef>
                <a:spcPts val="500"/>
              </a:spcBef>
              <a:spcAft>
                <a:spcPts val="0"/>
              </a:spcAft>
              <a:buClr>
                <a:schemeClr val="dk1"/>
              </a:buClr>
              <a:buSzPts val="2400"/>
              <a:buChar char="•"/>
            </a:pPr>
            <a:r>
              <a:rPr lang="en-US"/>
              <a:t>Numerical input and output</a:t>
            </a:r>
            <a:endParaRPr/>
          </a:p>
          <a:p>
            <a:pPr indent="-228600" lvl="1" marL="685800" rtl="0" algn="l">
              <a:lnSpc>
                <a:spcPct val="90000"/>
              </a:lnSpc>
              <a:spcBef>
                <a:spcPts val="500"/>
              </a:spcBef>
              <a:spcAft>
                <a:spcPts val="0"/>
              </a:spcAft>
              <a:buClr>
                <a:schemeClr val="dk1"/>
              </a:buClr>
              <a:buSzPts val="2400"/>
              <a:buChar char="•"/>
            </a:pPr>
            <a:r>
              <a:rPr lang="en-US"/>
              <a:t>Big outliers are bad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if It’s Nonlinear?</a:t>
            </a:r>
            <a:endParaRPr/>
          </a:p>
        </p:txBody>
      </p:sp>
      <p:pic>
        <p:nvPicPr>
          <p:cNvPr id="251" name="Google Shape;251;p21"/>
          <p:cNvPicPr preferRelativeResize="0"/>
          <p:nvPr>
            <p:ph idx="1" type="body"/>
          </p:nvPr>
        </p:nvPicPr>
        <p:blipFill rotWithShape="1">
          <a:blip r:embed="rId3">
            <a:alphaModFix/>
          </a:blip>
          <a:srcRect b="0" l="0" r="0" t="0"/>
          <a:stretch/>
        </p:blipFill>
        <p:spPr>
          <a:xfrm>
            <a:off x="91996" y="2069756"/>
            <a:ext cx="12008008" cy="3070655"/>
          </a:xfrm>
          <a:prstGeom prst="rect">
            <a:avLst/>
          </a:prstGeom>
          <a:noFill/>
          <a:ln>
            <a:noFill/>
          </a:ln>
        </p:spPr>
      </p:pic>
      <p:cxnSp>
        <p:nvCxnSpPr>
          <p:cNvPr id="252" name="Google Shape;252;p21"/>
          <p:cNvCxnSpPr/>
          <p:nvPr/>
        </p:nvCxnSpPr>
        <p:spPr>
          <a:xfrm flipH="1" rot="10800000">
            <a:off x="4658497" y="2928551"/>
            <a:ext cx="3410465" cy="1532238"/>
          </a:xfrm>
          <a:prstGeom prst="straightConnector1">
            <a:avLst/>
          </a:prstGeom>
          <a:noFill/>
          <a:ln cap="flat" cmpd="sng" w="19050">
            <a:solidFill>
              <a:srgbClr val="FF0000"/>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 New Problem Statement</a:t>
            </a:r>
            <a:endParaRPr/>
          </a:p>
        </p:txBody>
      </p:sp>
      <p:sp>
        <p:nvSpPr>
          <p:cNvPr id="259" name="Google Shape;259;p22"/>
          <p:cNvSpPr txBox="1"/>
          <p:nvPr>
            <p:ph idx="1" type="body"/>
          </p:nvPr>
        </p:nvSpPr>
        <p:spPr>
          <a:xfrm>
            <a:off x="838200" y="1825625"/>
            <a:ext cx="104188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Let’s say we want to predict probability a patient has a disease.</a:t>
            </a:r>
            <a:endParaRPr/>
          </a:p>
          <a:p>
            <a:pPr indent="-228600" lvl="0" marL="228600" rtl="0" algn="l">
              <a:lnSpc>
                <a:spcPct val="90000"/>
              </a:lnSpc>
              <a:spcBef>
                <a:spcPts val="1000"/>
              </a:spcBef>
              <a:spcAft>
                <a:spcPts val="0"/>
              </a:spcAft>
              <a:buClr>
                <a:schemeClr val="dk1"/>
              </a:buClr>
              <a:buSzPts val="2800"/>
              <a:buChar char="•"/>
            </a:pPr>
            <a:r>
              <a:rPr lang="en-US"/>
              <a:t>We want to “classify” them into one of two categories.</a:t>
            </a:r>
            <a:endParaRPr/>
          </a:p>
          <a:p>
            <a:pPr indent="-228600" lvl="0" marL="228600" rtl="0" algn="l">
              <a:lnSpc>
                <a:spcPct val="90000"/>
              </a:lnSpc>
              <a:spcBef>
                <a:spcPts val="1000"/>
              </a:spcBef>
              <a:spcAft>
                <a:spcPts val="0"/>
              </a:spcAft>
              <a:buClr>
                <a:schemeClr val="dk1"/>
              </a:buClr>
              <a:buSzPts val="2800"/>
              <a:buChar char="•"/>
            </a:pPr>
            <a:r>
              <a:rPr lang="en-US"/>
              <a:t>So instead of a regression problem, we have a classification problem.</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60" name="Google Shape;260;p22"/>
          <p:cNvPicPr preferRelativeResize="0"/>
          <p:nvPr/>
        </p:nvPicPr>
        <p:blipFill rotWithShape="1">
          <a:blip r:embed="rId3">
            <a:alphaModFix/>
          </a:blip>
          <a:srcRect b="0" l="0" r="0" t="0"/>
          <a:stretch/>
        </p:blipFill>
        <p:spPr>
          <a:xfrm>
            <a:off x="7962238" y="5786383"/>
            <a:ext cx="3953427" cy="781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Loss Function?</a:t>
            </a:r>
            <a:endParaRPr/>
          </a:p>
        </p:txBody>
      </p:sp>
      <p:pic>
        <p:nvPicPr>
          <p:cNvPr id="267" name="Google Shape;267;p23"/>
          <p:cNvPicPr preferRelativeResize="0"/>
          <p:nvPr>
            <p:ph idx="1" type="body"/>
          </p:nvPr>
        </p:nvPicPr>
        <p:blipFill rotWithShape="1">
          <a:blip r:embed="rId3">
            <a:alphaModFix/>
          </a:blip>
          <a:srcRect b="0" l="0" r="0" t="0"/>
          <a:stretch/>
        </p:blipFill>
        <p:spPr>
          <a:xfrm>
            <a:off x="1420471" y="1315620"/>
            <a:ext cx="5273327" cy="5357029"/>
          </a:xfrm>
          <a:prstGeom prst="rect">
            <a:avLst/>
          </a:prstGeom>
          <a:noFill/>
          <a:ln>
            <a:noFill/>
          </a:ln>
        </p:spPr>
      </p:pic>
      <p:sp>
        <p:nvSpPr>
          <p:cNvPr id="268" name="Google Shape;268;p23"/>
          <p:cNvSpPr txBox="1"/>
          <p:nvPr/>
        </p:nvSpPr>
        <p:spPr>
          <a:xfrm>
            <a:off x="7339914" y="1421027"/>
            <a:ext cx="430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Binary Loss: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on the correct side, 0</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on the wrong side,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Binary Loss:</a:t>
            </a:r>
            <a:endParaRPr/>
          </a:p>
        </p:txBody>
      </p:sp>
      <p:sp>
        <p:nvSpPr>
          <p:cNvPr id="275" name="Google Shape;275;p24"/>
          <p:cNvSpPr txBox="1"/>
          <p:nvPr/>
        </p:nvSpPr>
        <p:spPr>
          <a:xfrm>
            <a:off x="6895071" y="490359"/>
            <a:ext cx="430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Binary Loss: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on the correct side, 0</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If on the wrong side, 1</a:t>
            </a:r>
            <a:endParaRPr/>
          </a:p>
        </p:txBody>
      </p:sp>
      <p:cxnSp>
        <p:nvCxnSpPr>
          <p:cNvPr id="276" name="Google Shape;276;p24"/>
          <p:cNvCxnSpPr/>
          <p:nvPr/>
        </p:nvCxnSpPr>
        <p:spPr>
          <a:xfrm>
            <a:off x="1799968" y="3719383"/>
            <a:ext cx="0" cy="2520779"/>
          </a:xfrm>
          <a:prstGeom prst="straightConnector1">
            <a:avLst/>
          </a:prstGeom>
          <a:noFill/>
          <a:ln cap="flat" cmpd="sng" w="19050">
            <a:solidFill>
              <a:schemeClr val="accent1"/>
            </a:solidFill>
            <a:prstDash val="solid"/>
            <a:miter lim="800000"/>
            <a:headEnd len="sm" w="sm" type="none"/>
            <a:tailEnd len="sm" w="sm" type="none"/>
          </a:ln>
        </p:spPr>
      </p:cxnSp>
      <p:cxnSp>
        <p:nvCxnSpPr>
          <p:cNvPr id="277" name="Google Shape;277;p24"/>
          <p:cNvCxnSpPr/>
          <p:nvPr/>
        </p:nvCxnSpPr>
        <p:spPr>
          <a:xfrm>
            <a:off x="601363" y="4955059"/>
            <a:ext cx="2545492" cy="0"/>
          </a:xfrm>
          <a:prstGeom prst="straightConnector1">
            <a:avLst/>
          </a:prstGeom>
          <a:noFill/>
          <a:ln cap="flat" cmpd="sng" w="19050">
            <a:solidFill>
              <a:schemeClr val="accent1"/>
            </a:solidFill>
            <a:prstDash val="solid"/>
            <a:miter lim="800000"/>
            <a:headEnd len="sm" w="sm" type="none"/>
            <a:tailEnd len="sm" w="sm" type="none"/>
          </a:ln>
        </p:spPr>
      </p:cxnSp>
      <p:sp>
        <p:nvSpPr>
          <p:cNvPr id="278" name="Google Shape;278;p24"/>
          <p:cNvSpPr/>
          <p:nvPr/>
        </p:nvSpPr>
        <p:spPr>
          <a:xfrm>
            <a:off x="1367482" y="4127156"/>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24"/>
          <p:cNvSpPr/>
          <p:nvPr/>
        </p:nvSpPr>
        <p:spPr>
          <a:xfrm>
            <a:off x="1935893" y="3991233"/>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24"/>
          <p:cNvSpPr/>
          <p:nvPr/>
        </p:nvSpPr>
        <p:spPr>
          <a:xfrm>
            <a:off x="885568" y="3923271"/>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24"/>
          <p:cNvSpPr/>
          <p:nvPr/>
        </p:nvSpPr>
        <p:spPr>
          <a:xfrm>
            <a:off x="2850293" y="5393726"/>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24"/>
          <p:cNvSpPr/>
          <p:nvPr/>
        </p:nvSpPr>
        <p:spPr>
          <a:xfrm>
            <a:off x="1126525" y="6054813"/>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24"/>
          <p:cNvSpPr/>
          <p:nvPr/>
        </p:nvSpPr>
        <p:spPr>
          <a:xfrm>
            <a:off x="885567" y="5715001"/>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24"/>
          <p:cNvSpPr/>
          <p:nvPr/>
        </p:nvSpPr>
        <p:spPr>
          <a:xfrm>
            <a:off x="2084172" y="5579078"/>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85" name="Google Shape;285;p24"/>
          <p:cNvCxnSpPr/>
          <p:nvPr/>
        </p:nvCxnSpPr>
        <p:spPr>
          <a:xfrm>
            <a:off x="247135" y="4423719"/>
            <a:ext cx="3690552" cy="222421"/>
          </a:xfrm>
          <a:prstGeom prst="straightConnector1">
            <a:avLst/>
          </a:prstGeom>
          <a:noFill/>
          <a:ln cap="flat" cmpd="sng" w="19050">
            <a:solidFill>
              <a:srgbClr val="00B050"/>
            </a:solidFill>
            <a:prstDash val="solid"/>
            <a:miter lim="800000"/>
            <a:headEnd len="med" w="med" type="triangle"/>
            <a:tailEnd len="med" w="med" type="triangle"/>
          </a:ln>
        </p:spPr>
      </p:cxnSp>
      <p:cxnSp>
        <p:nvCxnSpPr>
          <p:cNvPr id="286" name="Google Shape;286;p24"/>
          <p:cNvCxnSpPr/>
          <p:nvPr/>
        </p:nvCxnSpPr>
        <p:spPr>
          <a:xfrm>
            <a:off x="7203990" y="3768809"/>
            <a:ext cx="0" cy="2520779"/>
          </a:xfrm>
          <a:prstGeom prst="straightConnector1">
            <a:avLst/>
          </a:prstGeom>
          <a:noFill/>
          <a:ln cap="flat" cmpd="sng" w="19050">
            <a:solidFill>
              <a:schemeClr val="accent1"/>
            </a:solidFill>
            <a:prstDash val="solid"/>
            <a:miter lim="800000"/>
            <a:headEnd len="sm" w="sm" type="none"/>
            <a:tailEnd len="sm" w="sm" type="none"/>
          </a:ln>
        </p:spPr>
      </p:cxnSp>
      <p:cxnSp>
        <p:nvCxnSpPr>
          <p:cNvPr id="287" name="Google Shape;287;p24"/>
          <p:cNvCxnSpPr/>
          <p:nvPr/>
        </p:nvCxnSpPr>
        <p:spPr>
          <a:xfrm>
            <a:off x="6005385" y="5004485"/>
            <a:ext cx="2545492" cy="0"/>
          </a:xfrm>
          <a:prstGeom prst="straightConnector1">
            <a:avLst/>
          </a:prstGeom>
          <a:noFill/>
          <a:ln cap="flat" cmpd="sng" w="19050">
            <a:solidFill>
              <a:schemeClr val="accent1"/>
            </a:solidFill>
            <a:prstDash val="solid"/>
            <a:miter lim="800000"/>
            <a:headEnd len="sm" w="sm" type="none"/>
            <a:tailEnd len="sm" w="sm" type="none"/>
          </a:ln>
        </p:spPr>
      </p:cxnSp>
      <p:sp>
        <p:nvSpPr>
          <p:cNvPr id="288" name="Google Shape;288;p24"/>
          <p:cNvSpPr/>
          <p:nvPr/>
        </p:nvSpPr>
        <p:spPr>
          <a:xfrm>
            <a:off x="6771504" y="4176582"/>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24"/>
          <p:cNvSpPr/>
          <p:nvPr/>
        </p:nvSpPr>
        <p:spPr>
          <a:xfrm>
            <a:off x="7339915" y="4040659"/>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24"/>
          <p:cNvSpPr/>
          <p:nvPr/>
        </p:nvSpPr>
        <p:spPr>
          <a:xfrm>
            <a:off x="6289590" y="3972697"/>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24"/>
          <p:cNvSpPr/>
          <p:nvPr/>
        </p:nvSpPr>
        <p:spPr>
          <a:xfrm>
            <a:off x="8254315" y="5443152"/>
            <a:ext cx="148281" cy="135923"/>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p24"/>
          <p:cNvSpPr/>
          <p:nvPr/>
        </p:nvSpPr>
        <p:spPr>
          <a:xfrm>
            <a:off x="6530547" y="6104239"/>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24"/>
          <p:cNvSpPr/>
          <p:nvPr/>
        </p:nvSpPr>
        <p:spPr>
          <a:xfrm>
            <a:off x="6289589" y="5764427"/>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24"/>
          <p:cNvSpPr/>
          <p:nvPr/>
        </p:nvSpPr>
        <p:spPr>
          <a:xfrm>
            <a:off x="7488194" y="5628504"/>
            <a:ext cx="148281" cy="135923"/>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5" name="Google Shape;295;p24"/>
          <p:cNvCxnSpPr/>
          <p:nvPr/>
        </p:nvCxnSpPr>
        <p:spPr>
          <a:xfrm>
            <a:off x="5395784" y="3972697"/>
            <a:ext cx="3945923" cy="1878227"/>
          </a:xfrm>
          <a:prstGeom prst="straightConnector1">
            <a:avLst/>
          </a:prstGeom>
          <a:noFill/>
          <a:ln cap="flat" cmpd="sng" w="19050">
            <a:solidFill>
              <a:srgbClr val="00B050"/>
            </a:solidFill>
            <a:prstDash val="solid"/>
            <a:miter lim="800000"/>
            <a:headEnd len="med" w="med" type="triangle"/>
            <a:tailEnd len="med" w="med" type="triangle"/>
          </a:ln>
        </p:spPr>
      </p:cxnSp>
      <p:sp>
        <p:nvSpPr>
          <p:cNvPr id="296" name="Google Shape;296;p24"/>
          <p:cNvSpPr txBox="1"/>
          <p:nvPr/>
        </p:nvSpPr>
        <p:spPr>
          <a:xfrm>
            <a:off x="1301581" y="3151657"/>
            <a:ext cx="2636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Loss = 1</a:t>
            </a:r>
            <a:endParaRPr/>
          </a:p>
        </p:txBody>
      </p:sp>
      <p:sp>
        <p:nvSpPr>
          <p:cNvPr id="297" name="Google Shape;297;p24"/>
          <p:cNvSpPr txBox="1"/>
          <p:nvPr/>
        </p:nvSpPr>
        <p:spPr>
          <a:xfrm>
            <a:off x="6771504" y="3194221"/>
            <a:ext cx="2636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Loss =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We already know this!</a:t>
            </a:r>
            <a:endParaRPr/>
          </a:p>
        </p:txBody>
      </p:sp>
      <p:pic>
        <p:nvPicPr>
          <p:cNvPr id="303" name="Google Shape;303;p25"/>
          <p:cNvPicPr preferRelativeResize="0"/>
          <p:nvPr>
            <p:ph idx="1" type="body"/>
          </p:nvPr>
        </p:nvPicPr>
        <p:blipFill rotWithShape="1">
          <a:blip r:embed="rId3">
            <a:alphaModFix/>
          </a:blip>
          <a:srcRect b="0" l="0" r="0" t="0"/>
          <a:stretch/>
        </p:blipFill>
        <p:spPr>
          <a:xfrm>
            <a:off x="838200" y="2662543"/>
            <a:ext cx="10515600" cy="2677501"/>
          </a:xfrm>
          <a:prstGeom prst="rect">
            <a:avLst/>
          </a:prstGeom>
          <a:noFill/>
          <a:ln>
            <a:noFill/>
          </a:ln>
        </p:spPr>
      </p:pic>
      <p:sp>
        <p:nvSpPr>
          <p:cNvPr id="304" name="Google Shape;304;p25"/>
          <p:cNvSpPr txBox="1"/>
          <p:nvPr/>
        </p:nvSpPr>
        <p:spPr>
          <a:xfrm>
            <a:off x="5857103" y="2248929"/>
            <a:ext cx="4559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Confusion matrix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Binary Loss Surface</a:t>
            </a:r>
            <a:endParaRPr/>
          </a:p>
        </p:txBody>
      </p:sp>
      <p:pic>
        <p:nvPicPr>
          <p:cNvPr descr="algebra precalculus - How does one create a step function? - Mathematics  Stack Exchange" id="311" name="Google Shape;311;p26"/>
          <p:cNvPicPr preferRelativeResize="0"/>
          <p:nvPr>
            <p:ph idx="1" type="body"/>
          </p:nvPr>
        </p:nvPicPr>
        <p:blipFill rotWithShape="1">
          <a:blip r:embed="rId3">
            <a:alphaModFix/>
          </a:blip>
          <a:srcRect b="0" l="0" r="0" t="0"/>
          <a:stretch/>
        </p:blipFill>
        <p:spPr>
          <a:xfrm>
            <a:off x="3195108" y="1825625"/>
            <a:ext cx="5801784"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Sigmoid and Log Loss</a:t>
            </a:r>
            <a:endParaRPr/>
          </a:p>
        </p:txBody>
      </p:sp>
      <p:pic>
        <p:nvPicPr>
          <p:cNvPr descr="AI | Neural Networks | Sigmoid Activation Function | Codecademy" id="318" name="Google Shape;318;p27"/>
          <p:cNvPicPr preferRelativeResize="0"/>
          <p:nvPr>
            <p:ph idx="1" type="body"/>
          </p:nvPr>
        </p:nvPicPr>
        <p:blipFill rotWithShape="1">
          <a:blip r:embed="rId3">
            <a:alphaModFix/>
          </a:blip>
          <a:srcRect b="0" l="0" r="0" t="0"/>
          <a:stretch/>
        </p:blipFill>
        <p:spPr>
          <a:xfrm>
            <a:off x="1210962" y="1535298"/>
            <a:ext cx="6613551" cy="4957577"/>
          </a:xfrm>
          <a:prstGeom prst="rect">
            <a:avLst/>
          </a:prstGeom>
          <a:noFill/>
          <a:ln>
            <a:noFill/>
          </a:ln>
        </p:spPr>
      </p:pic>
      <p:pic>
        <p:nvPicPr>
          <p:cNvPr id="319" name="Google Shape;319;p27"/>
          <p:cNvPicPr preferRelativeResize="0"/>
          <p:nvPr/>
        </p:nvPicPr>
        <p:blipFill rotWithShape="1">
          <a:blip r:embed="rId4">
            <a:alphaModFix/>
          </a:blip>
          <a:srcRect b="0" l="0" r="0" t="0"/>
          <a:stretch/>
        </p:blipFill>
        <p:spPr>
          <a:xfrm>
            <a:off x="7306154" y="1426243"/>
            <a:ext cx="4885846" cy="2002757"/>
          </a:xfrm>
          <a:prstGeom prst="rect">
            <a:avLst/>
          </a:prstGeom>
          <a:noFill/>
          <a:ln>
            <a:noFill/>
          </a:ln>
        </p:spPr>
      </p:pic>
      <p:pic>
        <p:nvPicPr>
          <p:cNvPr id="320" name="Google Shape;320;p27"/>
          <p:cNvPicPr preferRelativeResize="0"/>
          <p:nvPr/>
        </p:nvPicPr>
        <p:blipFill rotWithShape="1">
          <a:blip r:embed="rId5">
            <a:alphaModFix/>
          </a:blip>
          <a:srcRect b="0" l="0" r="0" t="0"/>
          <a:stretch/>
        </p:blipFill>
        <p:spPr>
          <a:xfrm>
            <a:off x="9276943" y="6259480"/>
            <a:ext cx="2915057" cy="4667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Log Likelihood Loss</a:t>
            </a:r>
            <a:endParaRPr/>
          </a:p>
        </p:txBody>
      </p:sp>
      <p:pic>
        <p:nvPicPr>
          <p:cNvPr id="327" name="Google Shape;327;p28"/>
          <p:cNvPicPr preferRelativeResize="0"/>
          <p:nvPr/>
        </p:nvPicPr>
        <p:blipFill rotWithShape="1">
          <a:blip r:embed="rId3">
            <a:alphaModFix/>
          </a:blip>
          <a:srcRect b="0" l="0" r="0" t="0"/>
          <a:stretch/>
        </p:blipFill>
        <p:spPr>
          <a:xfrm>
            <a:off x="1269636" y="2013997"/>
            <a:ext cx="9652728" cy="778630"/>
          </a:xfrm>
          <a:prstGeom prst="rect">
            <a:avLst/>
          </a:prstGeom>
          <a:noFill/>
          <a:ln>
            <a:noFill/>
          </a:ln>
        </p:spPr>
      </p:pic>
      <p:graphicFrame>
        <p:nvGraphicFramePr>
          <p:cNvPr id="328" name="Google Shape;328;p28"/>
          <p:cNvGraphicFramePr/>
          <p:nvPr/>
        </p:nvGraphicFramePr>
        <p:xfrm>
          <a:off x="2032000" y="3756112"/>
          <a:ext cx="3000000" cy="3000000"/>
        </p:xfrm>
        <a:graphic>
          <a:graphicData uri="http://schemas.openxmlformats.org/drawingml/2006/table">
            <a:tbl>
              <a:tblPr bandRow="1" firstRow="1">
                <a:noFill/>
                <a:tableStyleId>{DEFFF888-4F74-448A-8C33-FB615C591768}</a:tableStyleId>
              </a:tblPr>
              <a:tblGrid>
                <a:gridCol w="2709325"/>
                <a:gridCol w="2709325"/>
                <a:gridCol w="2709325"/>
              </a:tblGrid>
              <a:tr h="370850">
                <a:tc>
                  <a:txBody>
                    <a:bodyPr/>
                    <a:lstStyle/>
                    <a:p>
                      <a:pPr indent="0" lvl="0" marL="0" marR="0" rtl="0" algn="l">
                        <a:spcBef>
                          <a:spcPts val="0"/>
                        </a:spcBef>
                        <a:spcAft>
                          <a:spcPts val="0"/>
                        </a:spcAft>
                        <a:buNone/>
                      </a:pPr>
                      <a:r>
                        <a:rPr lang="en-US" sz="1800"/>
                        <a:t>Guess</a:t>
                      </a:r>
                      <a:endParaRPr/>
                    </a:p>
                  </a:txBody>
                  <a:tcPr marT="45725" marB="45725" marR="91450" marL="91450">
                    <a:noFill/>
                  </a:tcPr>
                </a:tc>
                <a:tc>
                  <a:txBody>
                    <a:bodyPr/>
                    <a:lstStyle/>
                    <a:p>
                      <a:pPr indent="0" lvl="0" marL="0" marR="0" rtl="0" algn="l">
                        <a:spcBef>
                          <a:spcPts val="0"/>
                        </a:spcBef>
                        <a:spcAft>
                          <a:spcPts val="0"/>
                        </a:spcAft>
                        <a:buNone/>
                      </a:pPr>
                      <a:r>
                        <a:rPr lang="en-US" sz="1800"/>
                        <a:t>Actual </a:t>
                      </a:r>
                      <a:endParaRPr/>
                    </a:p>
                  </a:txBody>
                  <a:tcPr marT="45725" marB="45725" marR="91450" marL="91450">
                    <a:noFill/>
                  </a:tcPr>
                </a:tc>
                <a:tc>
                  <a:txBody>
                    <a:bodyPr/>
                    <a:lstStyle/>
                    <a:p>
                      <a:pPr indent="0" lvl="0" marL="0" marR="0" rtl="0" algn="l">
                        <a:spcBef>
                          <a:spcPts val="0"/>
                        </a:spcBef>
                        <a:spcAft>
                          <a:spcPts val="0"/>
                        </a:spcAft>
                        <a:buNone/>
                      </a:pPr>
                      <a:r>
                        <a:rPr lang="en-US" sz="1800"/>
                        <a:t>Loss</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0.00001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c>
                  <a:txBody>
                    <a:bodyPr/>
                    <a:lstStyle/>
                    <a:p>
                      <a:pPr indent="0" lvl="0" marL="0" marR="0" rtl="0" algn="l">
                        <a:spcBef>
                          <a:spcPts val="0"/>
                        </a:spcBef>
                        <a:spcAft>
                          <a:spcPts val="0"/>
                        </a:spcAft>
                        <a:buNone/>
                      </a:pPr>
                      <a:r>
                        <a:rPr lang="en-US" sz="1800"/>
                        <a:t>infinity</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0.00001</a:t>
                      </a:r>
                      <a:endParaRPr/>
                    </a:p>
                  </a:txBody>
                  <a:tcPr marT="45725" marB="45725" marR="91450" marL="91450">
                    <a:noFill/>
                  </a:tcPr>
                </a:tc>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infinity</a:t>
                      </a:r>
                      <a:endParaRPr/>
                    </a:p>
                  </a:txBody>
                  <a:tcPr marT="45725" marB="45725" marR="91450" marL="91450">
                    <a:noFill/>
                  </a:tcPr>
                </a:tc>
              </a:tr>
            </a:tbl>
          </a:graphicData>
        </a:graphic>
      </p:graphicFrame>
      <p:sp>
        <p:nvSpPr>
          <p:cNvPr id="329" name="Google Shape;329;p28"/>
          <p:cNvSpPr txBox="1"/>
          <p:nvPr/>
        </p:nvSpPr>
        <p:spPr>
          <a:xfrm>
            <a:off x="3138615" y="2780270"/>
            <a:ext cx="58323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Recall: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Log(0) -&gt; negative infinity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Log(1) = 0</a:t>
            </a:r>
            <a:endParaRPr/>
          </a:p>
        </p:txBody>
      </p:sp>
      <p:graphicFrame>
        <p:nvGraphicFramePr>
          <p:cNvPr id="330" name="Google Shape;330;p28"/>
          <p:cNvGraphicFramePr/>
          <p:nvPr/>
        </p:nvGraphicFramePr>
        <p:xfrm>
          <a:off x="1990809" y="5745480"/>
          <a:ext cx="3000000" cy="3000000"/>
        </p:xfrm>
        <a:graphic>
          <a:graphicData uri="http://schemas.openxmlformats.org/drawingml/2006/table">
            <a:tbl>
              <a:tblPr bandRow="1" firstRow="1">
                <a:noFill/>
                <a:tableStyleId>{B9E1B76F-A7B1-4EB0-8DC1-081D7D4D01D8}</a:tableStyleId>
              </a:tblPr>
              <a:tblGrid>
                <a:gridCol w="2709325"/>
                <a:gridCol w="2709325"/>
                <a:gridCol w="2709325"/>
              </a:tblGrid>
              <a:tr h="370850">
                <a:tc>
                  <a:txBody>
                    <a:bodyPr/>
                    <a:lstStyle/>
                    <a:p>
                      <a:pPr indent="0" lvl="0" marL="0" marR="0" rtl="0" algn="l">
                        <a:spcBef>
                          <a:spcPts val="0"/>
                        </a:spcBef>
                        <a:spcAft>
                          <a:spcPts val="0"/>
                        </a:spcAft>
                        <a:buNone/>
                      </a:pPr>
                      <a:r>
                        <a:rPr b="0" lang="en-US" sz="1800"/>
                        <a:t>.5</a:t>
                      </a:r>
                      <a:endParaRPr/>
                    </a:p>
                  </a:txBody>
                  <a:tcPr marT="45725" marB="45725" marR="91450" marL="91450">
                    <a:noFill/>
                  </a:tcPr>
                </a:tc>
                <a:tc>
                  <a:txBody>
                    <a:bodyPr/>
                    <a:lstStyle/>
                    <a:p>
                      <a:pPr indent="0" lvl="0" marL="0" marR="0" rtl="0" algn="l">
                        <a:spcBef>
                          <a:spcPts val="0"/>
                        </a:spcBef>
                        <a:spcAft>
                          <a:spcPts val="0"/>
                        </a:spcAft>
                        <a:buNone/>
                      </a:pPr>
                      <a:r>
                        <a:rPr b="0" lang="en-US" sz="1800"/>
                        <a:t>1</a:t>
                      </a:r>
                      <a:endParaRPr/>
                    </a:p>
                  </a:txBody>
                  <a:tcPr marT="45725" marB="45725" marR="91450" marL="91450">
                    <a:noFill/>
                  </a:tcPr>
                </a:tc>
                <a:tc>
                  <a:txBody>
                    <a:bodyPr/>
                    <a:lstStyle/>
                    <a:p>
                      <a:pPr indent="0" lvl="0" marL="0" marR="0" rtl="0" algn="l">
                        <a:spcBef>
                          <a:spcPts val="0"/>
                        </a:spcBef>
                        <a:spcAft>
                          <a:spcPts val="0"/>
                        </a:spcAft>
                        <a:buNone/>
                      </a:pPr>
                      <a:r>
                        <a:rPr b="0" lang="en-US" sz="1800"/>
                        <a:t>.301</a:t>
                      </a:r>
                      <a:endParaRPr/>
                    </a:p>
                  </a:txBody>
                  <a:tcPr marT="45725" marB="45725" marR="91450" marL="91450">
                    <a:noFill/>
                  </a:tcPr>
                </a:tc>
              </a:tr>
              <a:tr h="370850">
                <a:tc>
                  <a:txBody>
                    <a:bodyPr/>
                    <a:lstStyle/>
                    <a:p>
                      <a:pPr indent="0" lvl="0" marL="0" marR="0" rtl="0" algn="l">
                        <a:spcBef>
                          <a:spcPts val="0"/>
                        </a:spcBef>
                        <a:spcAft>
                          <a:spcPts val="0"/>
                        </a:spcAft>
                        <a:buNone/>
                      </a:pPr>
                      <a:r>
                        <a:rPr b="0" lang="en-US" sz="1800"/>
                        <a:t>.75</a:t>
                      </a:r>
                      <a:endParaRPr/>
                    </a:p>
                  </a:txBody>
                  <a:tcPr marT="45725" marB="45725" marR="91450" marL="91450">
                    <a:noFill/>
                  </a:tcPr>
                </a:tc>
                <a:tc>
                  <a:txBody>
                    <a:bodyPr/>
                    <a:lstStyle/>
                    <a:p>
                      <a:pPr indent="0" lvl="0" marL="0" marR="0" rtl="0" algn="l">
                        <a:spcBef>
                          <a:spcPts val="0"/>
                        </a:spcBef>
                        <a:spcAft>
                          <a:spcPts val="0"/>
                        </a:spcAft>
                        <a:buNone/>
                      </a:pPr>
                      <a:r>
                        <a:rPr b="0" lang="en-US" sz="1800"/>
                        <a:t>1</a:t>
                      </a:r>
                      <a:endParaRPr/>
                    </a:p>
                  </a:txBody>
                  <a:tcPr marT="45725" marB="45725" marR="91450" marL="91450">
                    <a:noFill/>
                  </a:tcPr>
                </a:tc>
                <a:tc>
                  <a:txBody>
                    <a:bodyPr/>
                    <a:lstStyle/>
                    <a:p>
                      <a:pPr indent="0" lvl="0" marL="0" marR="0" rtl="0" algn="l">
                        <a:spcBef>
                          <a:spcPts val="0"/>
                        </a:spcBef>
                        <a:spcAft>
                          <a:spcPts val="0"/>
                        </a:spcAft>
                        <a:buNone/>
                      </a:pPr>
                      <a:r>
                        <a:rPr b="0" lang="en-US" sz="1800"/>
                        <a:t>.125</a:t>
                      </a:r>
                      <a:endParaRPr/>
                    </a:p>
                  </a:txBody>
                  <a:tcPr marT="45725" marB="45725" marR="91450" marL="91450">
                    <a:no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Log Likelihood Loss</a:t>
            </a:r>
            <a:endParaRPr/>
          </a:p>
        </p:txBody>
      </p:sp>
      <p:pic>
        <p:nvPicPr>
          <p:cNvPr id="337" name="Google Shape;337;p29"/>
          <p:cNvPicPr preferRelativeResize="0"/>
          <p:nvPr/>
        </p:nvPicPr>
        <p:blipFill rotWithShape="1">
          <a:blip r:embed="rId3">
            <a:alphaModFix/>
          </a:blip>
          <a:srcRect b="0" l="0" r="0" t="0"/>
          <a:stretch/>
        </p:blipFill>
        <p:spPr>
          <a:xfrm>
            <a:off x="1269636" y="2013997"/>
            <a:ext cx="9652728" cy="778630"/>
          </a:xfrm>
          <a:prstGeom prst="rect">
            <a:avLst/>
          </a:prstGeom>
          <a:noFill/>
          <a:ln>
            <a:noFill/>
          </a:ln>
        </p:spPr>
      </p:pic>
      <p:graphicFrame>
        <p:nvGraphicFramePr>
          <p:cNvPr id="338" name="Google Shape;338;p29"/>
          <p:cNvGraphicFramePr/>
          <p:nvPr/>
        </p:nvGraphicFramePr>
        <p:xfrm>
          <a:off x="2032000" y="3756112"/>
          <a:ext cx="3000000" cy="3000000"/>
        </p:xfrm>
        <a:graphic>
          <a:graphicData uri="http://schemas.openxmlformats.org/drawingml/2006/table">
            <a:tbl>
              <a:tblPr bandRow="1" firstRow="1">
                <a:noFill/>
                <a:tableStyleId>{DEFFF888-4F74-448A-8C33-FB615C591768}</a:tableStyleId>
              </a:tblPr>
              <a:tblGrid>
                <a:gridCol w="2709325"/>
                <a:gridCol w="2709325"/>
                <a:gridCol w="2709325"/>
              </a:tblGrid>
              <a:tr h="370850">
                <a:tc>
                  <a:txBody>
                    <a:bodyPr/>
                    <a:lstStyle/>
                    <a:p>
                      <a:pPr indent="0" lvl="0" marL="0" marR="0" rtl="0" algn="l">
                        <a:spcBef>
                          <a:spcPts val="0"/>
                        </a:spcBef>
                        <a:spcAft>
                          <a:spcPts val="0"/>
                        </a:spcAft>
                        <a:buNone/>
                      </a:pPr>
                      <a:r>
                        <a:rPr lang="en-US" sz="1800"/>
                        <a:t>Guess</a:t>
                      </a:r>
                      <a:endParaRPr/>
                    </a:p>
                  </a:txBody>
                  <a:tcPr marT="45725" marB="45725" marR="91450" marL="91450">
                    <a:noFill/>
                  </a:tcPr>
                </a:tc>
                <a:tc>
                  <a:txBody>
                    <a:bodyPr/>
                    <a:lstStyle/>
                    <a:p>
                      <a:pPr indent="0" lvl="0" marL="0" marR="0" rtl="0" algn="l">
                        <a:spcBef>
                          <a:spcPts val="0"/>
                        </a:spcBef>
                        <a:spcAft>
                          <a:spcPts val="0"/>
                        </a:spcAft>
                        <a:buNone/>
                      </a:pPr>
                      <a:r>
                        <a:rPr lang="en-US" sz="1800"/>
                        <a:t>Actual </a:t>
                      </a:r>
                      <a:endParaRPr/>
                    </a:p>
                  </a:txBody>
                  <a:tcPr marT="45725" marB="45725" marR="91450" marL="91450">
                    <a:noFill/>
                  </a:tcPr>
                </a:tc>
                <a:tc>
                  <a:txBody>
                    <a:bodyPr/>
                    <a:lstStyle/>
                    <a:p>
                      <a:pPr indent="0" lvl="0" marL="0" marR="0" rtl="0" algn="l">
                        <a:spcBef>
                          <a:spcPts val="0"/>
                        </a:spcBef>
                        <a:spcAft>
                          <a:spcPts val="0"/>
                        </a:spcAft>
                        <a:buNone/>
                      </a:pPr>
                      <a:r>
                        <a:rPr lang="en-US" sz="1800"/>
                        <a:t>Loss</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0.00001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c>
                  <a:txBody>
                    <a:bodyPr/>
                    <a:lstStyle/>
                    <a:p>
                      <a:pPr indent="0" lvl="0" marL="0" marR="0" rtl="0" algn="l">
                        <a:spcBef>
                          <a:spcPts val="0"/>
                        </a:spcBef>
                        <a:spcAft>
                          <a:spcPts val="0"/>
                        </a:spcAft>
                        <a:buNone/>
                      </a:pPr>
                      <a:r>
                        <a:rPr lang="en-US" sz="1800"/>
                        <a:t>infinity</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0</a:t>
                      </a:r>
                      <a:endParaRPr/>
                    </a:p>
                  </a:txBody>
                  <a:tcPr marT="45725" marB="45725" marR="91450" marL="91450">
                    <a:noFill/>
                  </a:tcPr>
                </a:tc>
              </a:tr>
              <a:tr h="370850">
                <a:tc>
                  <a:txBody>
                    <a:bodyPr/>
                    <a:lstStyle/>
                    <a:p>
                      <a:pPr indent="0" lvl="0" marL="0" marR="0" rtl="0" algn="l">
                        <a:spcBef>
                          <a:spcPts val="0"/>
                        </a:spcBef>
                        <a:spcAft>
                          <a:spcPts val="0"/>
                        </a:spcAft>
                        <a:buNone/>
                      </a:pPr>
                      <a:r>
                        <a:rPr lang="en-US" sz="1800"/>
                        <a:t>0.00001</a:t>
                      </a:r>
                      <a:endParaRPr/>
                    </a:p>
                  </a:txBody>
                  <a:tcPr marT="45725" marB="45725" marR="91450" marL="91450">
                    <a:noFill/>
                  </a:tcPr>
                </a:tc>
                <a:tc>
                  <a:txBody>
                    <a:bodyPr/>
                    <a:lstStyle/>
                    <a:p>
                      <a:pPr indent="0" lvl="0" marL="0" marR="0" rtl="0" algn="l">
                        <a:spcBef>
                          <a:spcPts val="0"/>
                        </a:spcBef>
                        <a:spcAft>
                          <a:spcPts val="0"/>
                        </a:spcAft>
                        <a:buNone/>
                      </a:pPr>
                      <a:r>
                        <a:rPr lang="en-US" sz="1800"/>
                        <a:t>1</a:t>
                      </a:r>
                      <a:endParaRPr/>
                    </a:p>
                  </a:txBody>
                  <a:tcPr marT="45725" marB="45725" marR="91450" marL="91450">
                    <a:noFill/>
                  </a:tcPr>
                </a:tc>
                <a:tc>
                  <a:txBody>
                    <a:bodyPr/>
                    <a:lstStyle/>
                    <a:p>
                      <a:pPr indent="0" lvl="0" marL="0" marR="0" rtl="0" algn="l">
                        <a:spcBef>
                          <a:spcPts val="0"/>
                        </a:spcBef>
                        <a:spcAft>
                          <a:spcPts val="0"/>
                        </a:spcAft>
                        <a:buNone/>
                      </a:pPr>
                      <a:r>
                        <a:rPr lang="en-US" sz="1800"/>
                        <a:t>infinity</a:t>
                      </a:r>
                      <a:endParaRPr/>
                    </a:p>
                  </a:txBody>
                  <a:tcPr marT="45725" marB="45725" marR="91450" marL="91450">
                    <a:noFill/>
                  </a:tcPr>
                </a:tc>
              </a:tr>
            </a:tbl>
          </a:graphicData>
        </a:graphic>
      </p:graphicFrame>
      <p:sp>
        <p:nvSpPr>
          <p:cNvPr id="339" name="Google Shape;339;p29"/>
          <p:cNvSpPr txBox="1"/>
          <p:nvPr/>
        </p:nvSpPr>
        <p:spPr>
          <a:xfrm>
            <a:off x="3138615" y="2780270"/>
            <a:ext cx="58323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Recall: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Log(0) -&gt; negative infinity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Log(1) = 0</a:t>
            </a:r>
            <a:endParaRPr/>
          </a:p>
        </p:txBody>
      </p:sp>
      <p:graphicFrame>
        <p:nvGraphicFramePr>
          <p:cNvPr id="340" name="Google Shape;340;p29"/>
          <p:cNvGraphicFramePr/>
          <p:nvPr/>
        </p:nvGraphicFramePr>
        <p:xfrm>
          <a:off x="1990809" y="5745480"/>
          <a:ext cx="3000000" cy="3000000"/>
        </p:xfrm>
        <a:graphic>
          <a:graphicData uri="http://schemas.openxmlformats.org/drawingml/2006/table">
            <a:tbl>
              <a:tblPr bandRow="1" firstRow="1">
                <a:noFill/>
                <a:tableStyleId>{B9E1B76F-A7B1-4EB0-8DC1-081D7D4D01D8}</a:tableStyleId>
              </a:tblPr>
              <a:tblGrid>
                <a:gridCol w="2709325"/>
                <a:gridCol w="2709325"/>
                <a:gridCol w="2709325"/>
              </a:tblGrid>
              <a:tr h="370850">
                <a:tc>
                  <a:txBody>
                    <a:bodyPr/>
                    <a:lstStyle/>
                    <a:p>
                      <a:pPr indent="0" lvl="0" marL="0" marR="0" rtl="0" algn="l">
                        <a:spcBef>
                          <a:spcPts val="0"/>
                        </a:spcBef>
                        <a:spcAft>
                          <a:spcPts val="0"/>
                        </a:spcAft>
                        <a:buNone/>
                      </a:pPr>
                      <a:r>
                        <a:rPr b="0" lang="en-US" sz="1800"/>
                        <a:t>.5</a:t>
                      </a:r>
                      <a:endParaRPr/>
                    </a:p>
                  </a:txBody>
                  <a:tcPr marT="45725" marB="45725" marR="91450" marL="91450">
                    <a:noFill/>
                  </a:tcPr>
                </a:tc>
                <a:tc>
                  <a:txBody>
                    <a:bodyPr/>
                    <a:lstStyle/>
                    <a:p>
                      <a:pPr indent="0" lvl="0" marL="0" marR="0" rtl="0" algn="l">
                        <a:spcBef>
                          <a:spcPts val="0"/>
                        </a:spcBef>
                        <a:spcAft>
                          <a:spcPts val="0"/>
                        </a:spcAft>
                        <a:buNone/>
                      </a:pPr>
                      <a:r>
                        <a:rPr b="0" lang="en-US" sz="1800"/>
                        <a:t>1</a:t>
                      </a:r>
                      <a:endParaRPr/>
                    </a:p>
                  </a:txBody>
                  <a:tcPr marT="45725" marB="45725" marR="91450" marL="91450">
                    <a:noFill/>
                  </a:tcPr>
                </a:tc>
                <a:tc>
                  <a:txBody>
                    <a:bodyPr/>
                    <a:lstStyle/>
                    <a:p>
                      <a:pPr indent="0" lvl="0" marL="0" marR="0" rtl="0" algn="l">
                        <a:spcBef>
                          <a:spcPts val="0"/>
                        </a:spcBef>
                        <a:spcAft>
                          <a:spcPts val="0"/>
                        </a:spcAft>
                        <a:buNone/>
                      </a:pPr>
                      <a:r>
                        <a:rPr b="0" lang="en-US" sz="1800"/>
                        <a:t>.301</a:t>
                      </a:r>
                      <a:endParaRPr/>
                    </a:p>
                  </a:txBody>
                  <a:tcPr marT="45725" marB="45725" marR="91450" marL="91450">
                    <a:noFill/>
                  </a:tcPr>
                </a:tc>
              </a:tr>
              <a:tr h="370850">
                <a:tc>
                  <a:txBody>
                    <a:bodyPr/>
                    <a:lstStyle/>
                    <a:p>
                      <a:pPr indent="0" lvl="0" marL="0" marR="0" rtl="0" algn="l">
                        <a:spcBef>
                          <a:spcPts val="0"/>
                        </a:spcBef>
                        <a:spcAft>
                          <a:spcPts val="0"/>
                        </a:spcAft>
                        <a:buNone/>
                      </a:pPr>
                      <a:r>
                        <a:rPr b="0" lang="en-US" sz="1800"/>
                        <a:t>.75</a:t>
                      </a:r>
                      <a:endParaRPr/>
                    </a:p>
                  </a:txBody>
                  <a:tcPr marT="45725" marB="45725" marR="91450" marL="91450">
                    <a:noFill/>
                  </a:tcPr>
                </a:tc>
                <a:tc>
                  <a:txBody>
                    <a:bodyPr/>
                    <a:lstStyle/>
                    <a:p>
                      <a:pPr indent="0" lvl="0" marL="0" marR="0" rtl="0" algn="l">
                        <a:spcBef>
                          <a:spcPts val="0"/>
                        </a:spcBef>
                        <a:spcAft>
                          <a:spcPts val="0"/>
                        </a:spcAft>
                        <a:buNone/>
                      </a:pPr>
                      <a:r>
                        <a:rPr b="0" lang="en-US" sz="1800"/>
                        <a:t>1</a:t>
                      </a:r>
                      <a:endParaRPr/>
                    </a:p>
                  </a:txBody>
                  <a:tcPr marT="45725" marB="45725" marR="91450" marL="91450">
                    <a:noFill/>
                  </a:tcPr>
                </a:tc>
                <a:tc>
                  <a:txBody>
                    <a:bodyPr/>
                    <a:lstStyle/>
                    <a:p>
                      <a:pPr indent="0" lvl="0" marL="0" marR="0" rtl="0" algn="l">
                        <a:spcBef>
                          <a:spcPts val="0"/>
                        </a:spcBef>
                        <a:spcAft>
                          <a:spcPts val="0"/>
                        </a:spcAft>
                        <a:buNone/>
                      </a:pPr>
                      <a:r>
                        <a:rPr b="0" lang="en-US" sz="1800"/>
                        <a:t>.125</a:t>
                      </a:r>
                      <a:endParaRPr/>
                    </a:p>
                  </a:txBody>
                  <a:tcPr marT="45725" marB="45725" marR="91450" marL="91450">
                    <a:noFill/>
                  </a:tcPr>
                </a:tc>
              </a:tr>
            </a:tbl>
          </a:graphicData>
        </a:graphic>
      </p:graphicFrame>
      <p:sp>
        <p:nvSpPr>
          <p:cNvPr id="341" name="Google Shape;341;p29"/>
          <p:cNvSpPr txBox="1"/>
          <p:nvPr/>
        </p:nvSpPr>
        <p:spPr>
          <a:xfrm>
            <a:off x="6512011" y="1075038"/>
            <a:ext cx="43125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Note: often called cross-entropy loss!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Agenda</a:t>
            </a:r>
            <a:endParaRPr/>
          </a:p>
        </p:txBody>
      </p:sp>
      <p:sp>
        <p:nvSpPr>
          <p:cNvPr id="102" name="Google Shape;10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Define loss function</a:t>
            </a:r>
            <a:endParaRPr/>
          </a:p>
          <a:p>
            <a:pPr indent="-228600" lvl="0" marL="228600" rtl="0" algn="l">
              <a:lnSpc>
                <a:spcPct val="90000"/>
              </a:lnSpc>
              <a:spcBef>
                <a:spcPts val="1000"/>
              </a:spcBef>
              <a:spcAft>
                <a:spcPts val="0"/>
              </a:spcAft>
              <a:buClr>
                <a:schemeClr val="dk1"/>
              </a:buClr>
              <a:buSzPts val="2800"/>
              <a:buChar char="•"/>
            </a:pPr>
            <a:r>
              <a:rPr lang="en-US"/>
              <a:t>Linear regression</a:t>
            </a:r>
            <a:endParaRPr/>
          </a:p>
          <a:p>
            <a:pPr indent="-228600" lvl="1" marL="685800" rtl="0" algn="l">
              <a:lnSpc>
                <a:spcPct val="90000"/>
              </a:lnSpc>
              <a:spcBef>
                <a:spcPts val="500"/>
              </a:spcBef>
              <a:spcAft>
                <a:spcPts val="0"/>
              </a:spcAft>
              <a:buClr>
                <a:schemeClr val="dk1"/>
              </a:buClr>
              <a:buSzPts val="2400"/>
              <a:buChar char="•"/>
            </a:pPr>
            <a:r>
              <a:rPr lang="en-US"/>
              <a:t>How we change that to multidimensional regression of any function</a:t>
            </a:r>
            <a:endParaRPr/>
          </a:p>
          <a:p>
            <a:pPr indent="-228600" lvl="1" marL="685800" rtl="0" algn="l">
              <a:lnSpc>
                <a:spcPct val="90000"/>
              </a:lnSpc>
              <a:spcBef>
                <a:spcPts val="500"/>
              </a:spcBef>
              <a:spcAft>
                <a:spcPts val="0"/>
              </a:spcAft>
              <a:buClr>
                <a:schemeClr val="dk1"/>
              </a:buClr>
              <a:buSzPts val="2400"/>
              <a:buChar char="•"/>
            </a:pPr>
            <a:r>
              <a:rPr lang="en-US"/>
              <a:t>Mean Squared Error Loss</a:t>
            </a:r>
            <a:endParaRPr/>
          </a:p>
          <a:p>
            <a:pPr indent="-228600" lvl="0" marL="228600" rtl="0" algn="l">
              <a:lnSpc>
                <a:spcPct val="90000"/>
              </a:lnSpc>
              <a:spcBef>
                <a:spcPts val="1000"/>
              </a:spcBef>
              <a:spcAft>
                <a:spcPts val="0"/>
              </a:spcAft>
              <a:buClr>
                <a:schemeClr val="dk1"/>
              </a:buClr>
              <a:buSzPts val="2800"/>
              <a:buChar char="•"/>
            </a:pPr>
            <a:r>
              <a:rPr lang="en-US"/>
              <a:t>Classification Intro</a:t>
            </a:r>
            <a:endParaRPr/>
          </a:p>
          <a:p>
            <a:pPr indent="-228600" lvl="1" marL="685800" rtl="0" algn="l">
              <a:lnSpc>
                <a:spcPct val="90000"/>
              </a:lnSpc>
              <a:spcBef>
                <a:spcPts val="500"/>
              </a:spcBef>
              <a:spcAft>
                <a:spcPts val="0"/>
              </a:spcAft>
              <a:buClr>
                <a:schemeClr val="dk1"/>
              </a:buClr>
              <a:buSzPts val="2400"/>
              <a:buChar char="•"/>
            </a:pPr>
            <a:r>
              <a:rPr lang="en-US"/>
              <a:t>Log Loss</a:t>
            </a:r>
            <a:endParaRPr/>
          </a:p>
          <a:p>
            <a:pPr indent="-228600" lvl="0" marL="228600" rtl="0" algn="l">
              <a:lnSpc>
                <a:spcPct val="90000"/>
              </a:lnSpc>
              <a:spcBef>
                <a:spcPts val="1000"/>
              </a:spcBef>
              <a:spcAft>
                <a:spcPts val="0"/>
              </a:spcAft>
              <a:buClr>
                <a:schemeClr val="dk1"/>
              </a:buClr>
              <a:buSzPts val="2800"/>
              <a:buChar char="•"/>
            </a:pPr>
            <a:r>
              <a:rPr lang="en-US"/>
              <a:t>Classification Case Study</a:t>
            </a:r>
            <a:endParaRPr/>
          </a:p>
          <a:p>
            <a:pPr indent="-228600" lvl="1" marL="685800" rtl="0" algn="l">
              <a:lnSpc>
                <a:spcPct val="90000"/>
              </a:lnSpc>
              <a:spcBef>
                <a:spcPts val="500"/>
              </a:spcBef>
              <a:spcAft>
                <a:spcPts val="0"/>
              </a:spcAft>
              <a:buClr>
                <a:schemeClr val="dk1"/>
              </a:buClr>
              <a:buSzPts val="2400"/>
              <a:buChar char="•"/>
            </a:pPr>
            <a:r>
              <a:rPr lang="en-US"/>
              <a:t>ML model evaluation metrics (mostly review)</a:t>
            </a:r>
            <a:endParaRPr/>
          </a:p>
          <a:p>
            <a:pPr indent="-228600" lvl="0" marL="228600" rtl="0" algn="l">
              <a:lnSpc>
                <a:spcPct val="90000"/>
              </a:lnSpc>
              <a:spcBef>
                <a:spcPts val="1000"/>
              </a:spcBef>
              <a:spcAft>
                <a:spcPts val="0"/>
              </a:spcAft>
              <a:buClr>
                <a:schemeClr val="dk1"/>
              </a:buClr>
              <a:buSzPts val="2800"/>
              <a:buChar char="•"/>
            </a:pPr>
            <a:r>
              <a:rPr lang="en-US"/>
              <a:t>Multi-Class Classification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if we can’t separate?</a:t>
            </a:r>
            <a:endParaRPr/>
          </a:p>
        </p:txBody>
      </p:sp>
      <p:pic>
        <p:nvPicPr>
          <p:cNvPr id="348" name="Google Shape;348;p30"/>
          <p:cNvPicPr preferRelativeResize="0"/>
          <p:nvPr>
            <p:ph idx="1" type="body"/>
          </p:nvPr>
        </p:nvPicPr>
        <p:blipFill rotWithShape="1">
          <a:blip r:embed="rId3">
            <a:alphaModFix/>
          </a:blip>
          <a:srcRect b="0" l="0" r="0" t="0"/>
          <a:stretch/>
        </p:blipFill>
        <p:spPr>
          <a:xfrm>
            <a:off x="3652157" y="1825625"/>
            <a:ext cx="4887685" cy="4351338"/>
          </a:xfrm>
          <a:prstGeom prst="rect">
            <a:avLst/>
          </a:prstGeom>
          <a:noFill/>
          <a:ln>
            <a:noFill/>
          </a:ln>
        </p:spPr>
      </p:pic>
      <p:pic>
        <p:nvPicPr>
          <p:cNvPr id="349" name="Google Shape;349;p30"/>
          <p:cNvPicPr preferRelativeResize="0"/>
          <p:nvPr/>
        </p:nvPicPr>
        <p:blipFill rotWithShape="1">
          <a:blip r:embed="rId4">
            <a:alphaModFix/>
          </a:blip>
          <a:srcRect b="0" l="0" r="0" t="0"/>
          <a:stretch/>
        </p:blipFill>
        <p:spPr>
          <a:xfrm>
            <a:off x="8991764" y="1690688"/>
            <a:ext cx="2229161" cy="1105054"/>
          </a:xfrm>
          <a:prstGeom prst="rect">
            <a:avLst/>
          </a:prstGeom>
          <a:noFill/>
          <a:ln>
            <a:noFill/>
          </a:ln>
        </p:spPr>
      </p:pic>
      <p:sp>
        <p:nvSpPr>
          <p:cNvPr id="350" name="Google Shape;350;p30"/>
          <p:cNvSpPr txBox="1"/>
          <p:nvPr/>
        </p:nvSpPr>
        <p:spPr>
          <a:xfrm>
            <a:off x="9686457" y="2943400"/>
            <a:ext cx="127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XOR</a:t>
            </a:r>
            <a:endParaRPr/>
          </a:p>
        </p:txBody>
      </p:sp>
      <p:pic>
        <p:nvPicPr>
          <p:cNvPr id="351" name="Google Shape;351;p30"/>
          <p:cNvPicPr preferRelativeResize="0"/>
          <p:nvPr/>
        </p:nvPicPr>
        <p:blipFill rotWithShape="1">
          <a:blip r:embed="rId5">
            <a:alphaModFix/>
          </a:blip>
          <a:srcRect b="0" l="0" r="0" t="0"/>
          <a:stretch/>
        </p:blipFill>
        <p:spPr>
          <a:xfrm>
            <a:off x="9410922" y="3735203"/>
            <a:ext cx="1390844" cy="2343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1"/>
          <p:cNvPicPr preferRelativeResize="0"/>
          <p:nvPr>
            <p:ph idx="1" type="body"/>
          </p:nvPr>
        </p:nvPicPr>
        <p:blipFill rotWithShape="1">
          <a:blip r:embed="rId3">
            <a:alphaModFix/>
          </a:blip>
          <a:srcRect b="0" l="0" r="0" t="0"/>
          <a:stretch/>
        </p:blipFill>
        <p:spPr>
          <a:xfrm>
            <a:off x="1218519" y="207877"/>
            <a:ext cx="9754961" cy="1733792"/>
          </a:xfrm>
          <a:prstGeom prst="rect">
            <a:avLst/>
          </a:prstGeom>
          <a:noFill/>
          <a:ln>
            <a:noFill/>
          </a:ln>
        </p:spPr>
      </p:pic>
      <p:pic>
        <p:nvPicPr>
          <p:cNvPr id="358" name="Google Shape;358;p31"/>
          <p:cNvPicPr preferRelativeResize="0"/>
          <p:nvPr/>
        </p:nvPicPr>
        <p:blipFill rotWithShape="1">
          <a:blip r:embed="rId4">
            <a:alphaModFix/>
          </a:blip>
          <a:srcRect b="0" l="0" r="0" t="0"/>
          <a:stretch/>
        </p:blipFill>
        <p:spPr>
          <a:xfrm>
            <a:off x="1218519" y="2225419"/>
            <a:ext cx="9735909" cy="4115374"/>
          </a:xfrm>
          <a:prstGeom prst="rect">
            <a:avLst/>
          </a:prstGeom>
          <a:noFill/>
          <a:ln>
            <a:noFill/>
          </a:ln>
        </p:spPr>
      </p:pic>
      <p:sp>
        <p:nvSpPr>
          <p:cNvPr id="359" name="Google Shape;359;p31"/>
          <p:cNvSpPr txBox="1"/>
          <p:nvPr/>
        </p:nvSpPr>
        <p:spPr>
          <a:xfrm>
            <a:off x="8340811" y="2582562"/>
            <a:ext cx="1964724" cy="369332"/>
          </a:xfrm>
          <a:prstGeom prst="rect">
            <a:avLst/>
          </a:prstGeom>
          <a:blipFill rotWithShape="1">
            <a:blip r:embed="rId5">
              <a:alphaModFix/>
            </a:blip>
            <a:stretch>
              <a:fillRect b="-1666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60" name="Google Shape;360;p31"/>
          <p:cNvSpPr txBox="1"/>
          <p:nvPr/>
        </p:nvSpPr>
        <p:spPr>
          <a:xfrm>
            <a:off x="293474" y="2778214"/>
            <a:ext cx="6098058" cy="862287"/>
          </a:xfrm>
          <a:prstGeom prst="rect">
            <a:avLst/>
          </a:prstGeom>
          <a:blipFill rotWithShape="1">
            <a:blip r:embed="rId6">
              <a:alphaModFix/>
            </a:blip>
            <a:stretch>
              <a:fillRect b="-11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2"/>
          <p:cNvPicPr preferRelativeResize="0"/>
          <p:nvPr>
            <p:ph idx="1" type="body"/>
          </p:nvPr>
        </p:nvPicPr>
        <p:blipFill rotWithShape="1">
          <a:blip r:embed="rId3">
            <a:alphaModFix/>
          </a:blip>
          <a:srcRect b="0" l="0" r="0" t="0"/>
          <a:stretch/>
        </p:blipFill>
        <p:spPr>
          <a:xfrm>
            <a:off x="0" y="1383957"/>
            <a:ext cx="13407275" cy="45906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3"/>
          <p:cNvPicPr preferRelativeResize="0"/>
          <p:nvPr>
            <p:ph idx="1" type="body"/>
          </p:nvPr>
        </p:nvPicPr>
        <p:blipFill rotWithShape="1">
          <a:blip r:embed="rId3">
            <a:alphaModFix/>
          </a:blip>
          <a:srcRect b="0" l="0" r="0" t="0"/>
          <a:stretch/>
        </p:blipFill>
        <p:spPr>
          <a:xfrm>
            <a:off x="2567418" y="340518"/>
            <a:ext cx="6648983" cy="6176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Case Study</a:t>
            </a:r>
            <a:endParaRPr/>
          </a:p>
        </p:txBody>
      </p:sp>
      <p:sp>
        <p:nvSpPr>
          <p:cNvPr id="378" name="Google Shape;378;p34"/>
          <p:cNvSpPr txBox="1"/>
          <p:nvPr>
            <p:ph idx="1" type="body"/>
          </p:nvPr>
        </p:nvSpPr>
        <p:spPr>
          <a:xfrm>
            <a:off x="481914" y="3429001"/>
            <a:ext cx="11343502" cy="27479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Compares Deep Learning to regular statistical model (Cox Regression)</a:t>
            </a:r>
            <a:endParaRPr/>
          </a:p>
          <a:p>
            <a:pPr indent="-228600" lvl="0" marL="228600" rtl="0" algn="l">
              <a:lnSpc>
                <a:spcPct val="90000"/>
              </a:lnSpc>
              <a:spcBef>
                <a:spcPts val="1000"/>
              </a:spcBef>
              <a:spcAft>
                <a:spcPts val="0"/>
              </a:spcAft>
              <a:buClr>
                <a:schemeClr val="dk1"/>
              </a:buClr>
              <a:buSzPts val="2800"/>
              <a:buChar char="•"/>
            </a:pPr>
            <a:r>
              <a:rPr lang="en-US"/>
              <a:t>Aims to find those patients who are positive for Covid and will die while hospitalized</a:t>
            </a:r>
            <a:endParaRPr/>
          </a:p>
        </p:txBody>
      </p:sp>
      <p:pic>
        <p:nvPicPr>
          <p:cNvPr id="379" name="Google Shape;379;p34"/>
          <p:cNvPicPr preferRelativeResize="0"/>
          <p:nvPr/>
        </p:nvPicPr>
        <p:blipFill rotWithShape="1">
          <a:blip r:embed="rId3">
            <a:alphaModFix/>
          </a:blip>
          <a:srcRect b="0" l="0" r="0" t="0"/>
          <a:stretch/>
        </p:blipFill>
        <p:spPr>
          <a:xfrm>
            <a:off x="838200" y="1228418"/>
            <a:ext cx="9307224" cy="22005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aphicFrame>
        <p:nvGraphicFramePr>
          <p:cNvPr id="385" name="Google Shape;385;p35"/>
          <p:cNvGraphicFramePr/>
          <p:nvPr/>
        </p:nvGraphicFramePr>
        <p:xfrm>
          <a:off x="0" y="0"/>
          <a:ext cx="3000000" cy="3000000"/>
        </p:xfrm>
        <a:graphic>
          <a:graphicData uri="http://schemas.openxmlformats.org/drawingml/2006/table">
            <a:tbl>
              <a:tblPr>
                <a:noFill/>
                <a:tableStyleId>{A02B67CB-CA19-4228-BC8C-DB8F6DFD76CC}</a:tableStyleId>
              </a:tblPr>
              <a:tblGrid>
                <a:gridCol w="6096000"/>
                <a:gridCol w="6096000"/>
              </a:tblGrid>
              <a:tr h="615300">
                <a:tc gridSpan="2">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General Problem Statement</a:t>
                      </a:r>
                      <a:endParaRPr sz="1000">
                        <a:solidFill>
                          <a:srgbClr val="000000"/>
                        </a:solidFill>
                        <a:latin typeface="Calibri"/>
                        <a:ea typeface="Calibri"/>
                        <a:cs typeface="Calibri"/>
                        <a:sym typeface="Calibri"/>
                      </a:endParaRPr>
                    </a:p>
                  </a:txBody>
                  <a:tcPr marT="34875" marB="34875" marR="34875" marL="34875">
                    <a:lnL cap="flat" cmpd="sng" w="38100">
                      <a:solidFill>
                        <a:srgbClr val="C5C5C5"/>
                      </a:solidFill>
                      <a:prstDash val="solid"/>
                      <a:round/>
                      <a:headEnd len="sm" w="sm" type="none"/>
                      <a:tailEnd len="sm" w="sm" type="none"/>
                    </a:lnL>
                    <a:lnR cap="flat" cmpd="sng" w="38100">
                      <a:solidFill>
                        <a:srgbClr val="C5C5C5"/>
                      </a:solidFill>
                      <a:prstDash val="solid"/>
                      <a:round/>
                      <a:headEnd len="sm" w="sm" type="none"/>
                      <a:tailEnd len="sm" w="sm" type="none"/>
                    </a:lnR>
                    <a:lnT cap="flat" cmpd="sng" w="38100">
                      <a:solidFill>
                        <a:srgbClr val="C5C5C5"/>
                      </a:solidFill>
                      <a:prstDash val="solid"/>
                      <a:round/>
                      <a:headEnd len="sm" w="sm" type="none"/>
                      <a:tailEnd len="sm" w="sm" type="none"/>
                    </a:lnT>
                    <a:lnB cap="flat" cmpd="sng" w="38100">
                      <a:solidFill>
                        <a:srgbClr val="C5C5C5"/>
                      </a:solidFill>
                      <a:prstDash val="solid"/>
                      <a:round/>
                      <a:headEnd len="sm" w="sm" type="none"/>
                      <a:tailEnd len="sm" w="sm" type="none"/>
                    </a:lnB>
                    <a:solidFill>
                      <a:srgbClr val="C5C5C5"/>
                    </a:solidFill>
                  </a:tcPr>
                </a:tc>
                <a:tc hMerge="1"/>
              </a:tr>
              <a:tr h="543725">
                <a:tc gridSpan="2">
                  <a:txBody>
                    <a:bodyPr/>
                    <a:lstStyle/>
                    <a:p>
                      <a:pPr indent="0" lvl="0" marL="0" marR="0" rtl="0" algn="ctr">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r>
                        <a:rPr lang="en-US" sz="2400">
                          <a:solidFill>
                            <a:srgbClr val="000000"/>
                          </a:solidFill>
                          <a:latin typeface="Calibri"/>
                          <a:ea typeface="Calibri"/>
                          <a:cs typeface="Calibri"/>
                          <a:sym typeface="Calibri"/>
                        </a:rPr>
                        <a:t>Predict whether or not a Covid + patient will die while hospitalized</a:t>
                      </a:r>
                      <a:endParaRPr sz="1000">
                        <a:solidFill>
                          <a:srgbClr val="000000"/>
                        </a:solidFill>
                        <a:latin typeface="Calibri"/>
                        <a:ea typeface="Calibri"/>
                        <a:cs typeface="Calibri"/>
                        <a:sym typeface="Calibri"/>
                      </a:endParaRPr>
                    </a:p>
                  </a:txBody>
                  <a:tcPr marT="34875" marB="34875" marR="34875" marL="34875">
                    <a:lnL cap="flat" cmpd="sng" w="38100">
                      <a:solidFill>
                        <a:srgbClr val="C5C5C5"/>
                      </a:solidFill>
                      <a:prstDash val="solid"/>
                      <a:round/>
                      <a:headEnd len="sm" w="sm" type="none"/>
                      <a:tailEnd len="sm" w="sm" type="none"/>
                    </a:lnL>
                    <a:lnR cap="flat" cmpd="sng" w="38100">
                      <a:solidFill>
                        <a:srgbClr val="C5C5C5"/>
                      </a:solidFill>
                      <a:prstDash val="solid"/>
                      <a:round/>
                      <a:headEnd len="sm" w="sm" type="none"/>
                      <a:tailEnd len="sm" w="sm" type="none"/>
                    </a:lnR>
                    <a:lnT cap="flat" cmpd="sng" w="38100">
                      <a:solidFill>
                        <a:srgbClr val="C5C5C5"/>
                      </a:solidFill>
                      <a:prstDash val="solid"/>
                      <a:round/>
                      <a:headEnd len="sm" w="sm" type="none"/>
                      <a:tailEnd len="sm" w="sm" type="none"/>
                    </a:lnT>
                    <a:lnB cap="flat" cmpd="sng" w="38100">
                      <a:solidFill>
                        <a:srgbClr val="C5C5C5"/>
                      </a:solidFill>
                      <a:prstDash val="solid"/>
                      <a:round/>
                      <a:headEnd len="sm" w="sm" type="none"/>
                      <a:tailEnd len="sm" w="sm" type="none"/>
                    </a:lnB>
                    <a:noFill/>
                  </a:tcPr>
                </a:tc>
                <a:tc hMerge="1"/>
              </a:tr>
              <a:tr h="568675">
                <a:tc gridSpan="2">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Technical Problem Statement</a:t>
                      </a:r>
                      <a:endParaRPr sz="1000">
                        <a:solidFill>
                          <a:srgbClr val="000000"/>
                        </a:solidFill>
                        <a:latin typeface="Calibri"/>
                        <a:ea typeface="Calibri"/>
                        <a:cs typeface="Calibri"/>
                        <a:sym typeface="Calibri"/>
                      </a:endParaRPr>
                    </a:p>
                  </a:txBody>
                  <a:tcPr marT="34875" marB="34875" marR="34875" marL="34875">
                    <a:lnL cap="flat" cmpd="sng" w="38100">
                      <a:solidFill>
                        <a:srgbClr val="C5C5C5"/>
                      </a:solidFill>
                      <a:prstDash val="solid"/>
                      <a:round/>
                      <a:headEnd len="sm" w="sm" type="none"/>
                      <a:tailEnd len="sm" w="sm" type="none"/>
                    </a:lnL>
                    <a:lnR cap="flat" cmpd="sng" w="38100">
                      <a:solidFill>
                        <a:srgbClr val="C5C5C5"/>
                      </a:solidFill>
                      <a:prstDash val="solid"/>
                      <a:round/>
                      <a:headEnd len="sm" w="sm" type="none"/>
                      <a:tailEnd len="sm" w="sm" type="none"/>
                    </a:lnR>
                    <a:lnT cap="flat" cmpd="sng" w="38100">
                      <a:solidFill>
                        <a:srgbClr val="C5C5C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5C5C5"/>
                    </a:solidFill>
                  </a:tcPr>
                </a:tc>
                <a:tc hMerge="1"/>
              </a:tr>
              <a:tr h="556800">
                <a:tc gridSpan="2">
                  <a:txBody>
                    <a:bodyPr/>
                    <a:lstStyle/>
                    <a:p>
                      <a:pPr indent="0" lvl="0" marL="0" marR="0" rtl="0" algn="ctr">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r>
                        <a:rPr lang="en-US" sz="2400">
                          <a:solidFill>
                            <a:srgbClr val="000000"/>
                          </a:solidFill>
                          <a:latin typeface="Calibri"/>
                          <a:ea typeface="Calibri"/>
                          <a:cs typeface="Calibri"/>
                          <a:sym typeface="Calibri"/>
                        </a:rPr>
                        <a:t>Deep Learning based binary classification into survive/dead groups</a:t>
                      </a:r>
                      <a:endParaRPr sz="1000">
                        <a:solidFill>
                          <a:srgbClr val="000000"/>
                        </a:solidFill>
                        <a:latin typeface="Calibri"/>
                        <a:ea typeface="Calibri"/>
                        <a:cs typeface="Calibri"/>
                        <a:sym typeface="Calibri"/>
                      </a:endParaRPr>
                    </a:p>
                  </a:txBody>
                  <a:tcPr marT="34875" marB="34875" marR="34875" marL="34875">
                    <a:lnL cap="flat" cmpd="sng" w="38100">
                      <a:solidFill>
                        <a:srgbClr val="C5C5C5"/>
                      </a:solidFill>
                      <a:prstDash val="solid"/>
                      <a:round/>
                      <a:headEnd len="sm" w="sm" type="none"/>
                      <a:tailEnd len="sm" w="sm" type="none"/>
                    </a:lnL>
                    <a:lnR cap="flat" cmpd="sng" w="38100">
                      <a:solidFill>
                        <a:srgbClr val="C5C5C5"/>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C5C5C5"/>
                      </a:solidFill>
                      <a:prstDash val="solid"/>
                      <a:round/>
                      <a:headEnd len="sm" w="sm" type="none"/>
                      <a:tailEnd len="sm" w="sm" type="none"/>
                    </a:lnB>
                    <a:noFill/>
                  </a:tcPr>
                </a:tc>
                <a:tc hMerge="1"/>
              </a:tr>
              <a:tr h="568675">
                <a:tc>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Data</a:t>
                      </a:r>
                      <a:endParaRPr sz="1000">
                        <a:solidFill>
                          <a:srgbClr val="000000"/>
                        </a:solidFill>
                        <a:latin typeface="Calibri"/>
                        <a:ea typeface="Calibri"/>
                        <a:cs typeface="Calibri"/>
                        <a:sym typeface="Calibri"/>
                      </a:endParaRPr>
                    </a:p>
                  </a:txBody>
                  <a:tcPr marT="34875" marB="34875" marR="34875" marL="34875">
                    <a:lnL cap="flat" cmpd="sng" w="38100">
                      <a:solidFill>
                        <a:srgbClr val="FF5050"/>
                      </a:solidFill>
                      <a:prstDash val="solid"/>
                      <a:round/>
                      <a:headEnd len="sm" w="sm" type="none"/>
                      <a:tailEnd len="sm" w="sm" type="none"/>
                    </a:lnL>
                    <a:lnR cap="flat" cmpd="sng" w="38100">
                      <a:solidFill>
                        <a:srgbClr val="92D050"/>
                      </a:solidFill>
                      <a:prstDash val="solid"/>
                      <a:round/>
                      <a:headEnd len="sm" w="sm" type="none"/>
                      <a:tailEnd len="sm" w="sm" type="none"/>
                    </a:lnR>
                    <a:lnT cap="flat" cmpd="sng" w="38100">
                      <a:solidFill>
                        <a:srgbClr val="C5C5C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5050"/>
                    </a:solidFill>
                  </a:tcPr>
                </a:tc>
                <a:tc>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Loss</a:t>
                      </a:r>
                      <a:endParaRPr sz="1000">
                        <a:solidFill>
                          <a:srgbClr val="000000"/>
                        </a:solidFill>
                        <a:latin typeface="Calibri"/>
                        <a:ea typeface="Calibri"/>
                        <a:cs typeface="Calibri"/>
                        <a:sym typeface="Calibri"/>
                      </a:endParaRPr>
                    </a:p>
                  </a:txBody>
                  <a:tcPr marT="34875" marB="34875" marR="34875" marL="34875">
                    <a:lnL cap="flat" cmpd="sng" w="38100">
                      <a:solidFill>
                        <a:srgbClr val="92D050"/>
                      </a:solidFill>
                      <a:prstDash val="solid"/>
                      <a:round/>
                      <a:headEnd len="sm" w="sm" type="none"/>
                      <a:tailEnd len="sm" w="sm" type="none"/>
                    </a:lnL>
                    <a:lnR cap="flat" cmpd="sng" w="38100">
                      <a:solidFill>
                        <a:srgbClr val="92D050"/>
                      </a:solidFill>
                      <a:prstDash val="solid"/>
                      <a:round/>
                      <a:headEnd len="sm" w="sm" type="none"/>
                      <a:tailEnd len="sm" w="sm" type="none"/>
                    </a:lnR>
                    <a:lnT cap="flat" cmpd="sng" w="38100">
                      <a:solidFill>
                        <a:srgbClr val="C5C5C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D050"/>
                    </a:solidFill>
                  </a:tcPr>
                </a:tc>
              </a:tr>
              <a:tr h="1718075">
                <a:tc>
                  <a:txBody>
                    <a:bodyPr/>
                    <a:lstStyle/>
                    <a:p>
                      <a:pPr indent="0" lvl="0" marL="0" marR="0" rtl="0" algn="l">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r>
                        <a:rPr lang="en-US" sz="2000">
                          <a:solidFill>
                            <a:srgbClr val="000000"/>
                          </a:solidFill>
                          <a:latin typeface="Calibri"/>
                          <a:ea typeface="Calibri"/>
                          <a:cs typeface="Calibri"/>
                          <a:sym typeface="Calibri"/>
                        </a:rPr>
                        <a:t>Predictors listed on next slide</a:t>
                      </a:r>
                      <a:endParaRPr/>
                    </a:p>
                    <a:p>
                      <a:pPr indent="0" lvl="0" marL="0" marR="0" rtl="0" algn="l">
                        <a:lnSpc>
                          <a:spcPct val="119000"/>
                        </a:lnSpc>
                        <a:spcBef>
                          <a:spcPts val="600"/>
                        </a:spcBef>
                        <a:spcAft>
                          <a:spcPts val="0"/>
                        </a:spcAft>
                        <a:buClr>
                          <a:srgbClr val="000000"/>
                        </a:buClr>
                        <a:buSzPts val="2000"/>
                        <a:buFont typeface="Calibri"/>
                        <a:buNone/>
                      </a:pPr>
                      <a:r>
                        <a:rPr lang="en-US" sz="2000">
                          <a:solidFill>
                            <a:srgbClr val="000000"/>
                          </a:solidFill>
                          <a:latin typeface="Calibri"/>
                          <a:ea typeface="Calibri"/>
                          <a:cs typeface="Calibri"/>
                          <a:sym typeface="Calibri"/>
                        </a:rPr>
                        <a:t>Lab diagnosis of COVID-19 in one SW London hospital</a:t>
                      </a:r>
                      <a:endParaRPr/>
                    </a:p>
                    <a:p>
                      <a:pPr indent="0" lvl="0" marL="0" marR="0" rtl="0" algn="l">
                        <a:lnSpc>
                          <a:spcPct val="119000"/>
                        </a:lnSpc>
                        <a:spcBef>
                          <a:spcPts val="600"/>
                        </a:spcBef>
                        <a:spcAft>
                          <a:spcPts val="0"/>
                        </a:spcAft>
                        <a:buClr>
                          <a:srgbClr val="000000"/>
                        </a:buClr>
                        <a:buSzPts val="2000"/>
                        <a:buFont typeface="Calibri"/>
                        <a:buNone/>
                      </a:pPr>
                      <a:r>
                        <a:rPr lang="en-US" sz="2000">
                          <a:solidFill>
                            <a:srgbClr val="000000"/>
                          </a:solidFill>
                          <a:latin typeface="Calibri"/>
                          <a:ea typeface="Calibri"/>
                          <a:cs typeface="Calibri"/>
                          <a:sym typeface="Calibri"/>
                        </a:rPr>
                        <a:t>Extracted from EHR via chart review (retrospective)</a:t>
                      </a:r>
                      <a:endParaRPr/>
                    </a:p>
                  </a:txBody>
                  <a:tcPr marT="34875" marB="34875" marR="34875" marL="34875">
                    <a:lnL cap="flat" cmpd="sng" w="38100">
                      <a:solidFill>
                        <a:srgbClr val="FF5050"/>
                      </a:solidFill>
                      <a:prstDash val="solid"/>
                      <a:round/>
                      <a:headEnd len="sm" w="sm" type="none"/>
                      <a:tailEnd len="sm" w="sm" type="none"/>
                    </a:lnL>
                    <a:lnR cap="flat" cmpd="sng" w="38100">
                      <a:solidFill>
                        <a:srgbClr val="92D05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9DC3E6"/>
                      </a:solidFill>
                      <a:prstDash val="solid"/>
                      <a:round/>
                      <a:headEnd len="sm" w="sm" type="none"/>
                      <a:tailEnd len="sm" w="sm" type="none"/>
                    </a:lnB>
                    <a:noFill/>
                  </a:tcPr>
                </a:tc>
                <a:tc>
                  <a:txBody>
                    <a:bodyPr/>
                    <a:lstStyle/>
                    <a:p>
                      <a:pPr indent="0" lvl="0" marL="0" marR="0" rtl="0" algn="l">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r>
                        <a:rPr lang="en-US" sz="2400">
                          <a:solidFill>
                            <a:srgbClr val="000000"/>
                          </a:solidFill>
                          <a:latin typeface="Calibri"/>
                          <a:ea typeface="Calibri"/>
                          <a:cs typeface="Calibri"/>
                          <a:sym typeface="Calibri"/>
                        </a:rPr>
                        <a:t>L</a:t>
                      </a:r>
                      <a:r>
                        <a:rPr lang="en-US" sz="2400"/>
                        <a:t>owest loss as measured by binary cross-entropy on the validation set.</a:t>
                      </a:r>
                      <a:endParaRPr/>
                    </a:p>
                    <a:p>
                      <a:pPr indent="0" lvl="0" marL="0" marR="0" rtl="0" algn="l">
                        <a:lnSpc>
                          <a:spcPct val="119000"/>
                        </a:lnSpc>
                        <a:spcBef>
                          <a:spcPts val="60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Appropriate for this problem</a:t>
                      </a:r>
                      <a:endParaRPr/>
                    </a:p>
                  </a:txBody>
                  <a:tcPr marT="34875" marB="34875" marR="34875" marL="34875">
                    <a:lnL cap="flat" cmpd="sng" w="38100">
                      <a:solidFill>
                        <a:srgbClr val="92D050"/>
                      </a:solidFill>
                      <a:prstDash val="solid"/>
                      <a:round/>
                      <a:headEnd len="sm" w="sm" type="none"/>
                      <a:tailEnd len="sm" w="sm" type="none"/>
                    </a:lnL>
                    <a:lnR cap="flat" cmpd="sng" w="38100">
                      <a:solidFill>
                        <a:srgbClr val="92D05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E699"/>
                      </a:solidFill>
                      <a:prstDash val="solid"/>
                      <a:round/>
                      <a:headEnd len="sm" w="sm" type="none"/>
                      <a:tailEnd len="sm" w="sm" type="none"/>
                    </a:lnB>
                    <a:noFill/>
                  </a:tcPr>
                </a:tc>
              </a:tr>
              <a:tr h="568675">
                <a:tc>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Network</a:t>
                      </a:r>
                      <a:endParaRPr sz="1000">
                        <a:solidFill>
                          <a:srgbClr val="000000"/>
                        </a:solidFill>
                        <a:latin typeface="Calibri"/>
                        <a:ea typeface="Calibri"/>
                        <a:cs typeface="Calibri"/>
                        <a:sym typeface="Calibri"/>
                      </a:endParaRPr>
                    </a:p>
                  </a:txBody>
                  <a:tcPr marT="34875" marB="34875" marR="34875" marL="34875">
                    <a:lnL cap="flat" cmpd="sng" w="38100">
                      <a:solidFill>
                        <a:srgbClr val="9DC3E6"/>
                      </a:solidFill>
                      <a:prstDash val="solid"/>
                      <a:round/>
                      <a:headEnd len="sm" w="sm" type="none"/>
                      <a:tailEnd len="sm" w="sm" type="none"/>
                    </a:lnL>
                    <a:lnR cap="flat" cmpd="sng" w="38100">
                      <a:solidFill>
                        <a:srgbClr val="FFE699"/>
                      </a:solidFill>
                      <a:prstDash val="solid"/>
                      <a:round/>
                      <a:headEnd len="sm" w="sm" type="none"/>
                      <a:tailEnd len="sm" w="sm" type="none"/>
                    </a:lnR>
                    <a:lnT cap="flat" cmpd="sng" w="38100">
                      <a:solidFill>
                        <a:srgbClr val="9DC3E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DC3E6"/>
                    </a:solidFill>
                  </a:tcPr>
                </a:tc>
                <a:tc>
                  <a:txBody>
                    <a:bodyPr/>
                    <a:lstStyle/>
                    <a:p>
                      <a:pPr indent="0" lvl="0" marL="0" marR="0" rtl="0" algn="ctr">
                        <a:lnSpc>
                          <a:spcPct val="119000"/>
                        </a:lnSpc>
                        <a:spcBef>
                          <a:spcPts val="0"/>
                        </a:spcBef>
                        <a:spcAft>
                          <a:spcPts val="0"/>
                        </a:spcAft>
                        <a:buClr>
                          <a:srgbClr val="000000"/>
                        </a:buClr>
                        <a:buSzPts val="1700"/>
                        <a:buFont typeface="Calibri"/>
                        <a:buNone/>
                      </a:pPr>
                      <a:r>
                        <a:rPr lang="en-US" sz="1700">
                          <a:solidFill>
                            <a:srgbClr val="000000"/>
                          </a:solidFill>
                          <a:latin typeface="Calibri"/>
                          <a:ea typeface="Calibri"/>
                          <a:cs typeface="Calibri"/>
                          <a:sym typeface="Calibri"/>
                        </a:rPr>
                        <a:t>Training</a:t>
                      </a:r>
                      <a:endParaRPr sz="1000">
                        <a:solidFill>
                          <a:srgbClr val="000000"/>
                        </a:solidFill>
                        <a:latin typeface="Calibri"/>
                        <a:ea typeface="Calibri"/>
                        <a:cs typeface="Calibri"/>
                        <a:sym typeface="Calibri"/>
                      </a:endParaRPr>
                    </a:p>
                  </a:txBody>
                  <a:tcPr marT="34875" marB="34875" marR="34875" marL="34875">
                    <a:lnL cap="flat" cmpd="sng" w="38100">
                      <a:solidFill>
                        <a:srgbClr val="FFE699"/>
                      </a:solidFill>
                      <a:prstDash val="solid"/>
                      <a:round/>
                      <a:headEnd len="sm" w="sm" type="none"/>
                      <a:tailEnd len="sm" w="sm" type="none"/>
                    </a:lnL>
                    <a:lnR cap="flat" cmpd="sng" w="38100">
                      <a:solidFill>
                        <a:srgbClr val="FFE699"/>
                      </a:solidFill>
                      <a:prstDash val="solid"/>
                      <a:round/>
                      <a:headEnd len="sm" w="sm" type="none"/>
                      <a:tailEnd len="sm" w="sm" type="none"/>
                    </a:lnR>
                    <a:lnT cap="flat" cmpd="sng" w="38100">
                      <a:solidFill>
                        <a:srgbClr val="FFE6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699"/>
                    </a:solidFill>
                  </a:tcPr>
                </a:tc>
              </a:tr>
              <a:tr h="1718075">
                <a:tc>
                  <a:txBody>
                    <a:bodyPr/>
                    <a:lstStyle/>
                    <a:p>
                      <a:pPr indent="0" lvl="0" marL="0" marR="0" rtl="0" algn="l">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r>
                        <a:rPr lang="en-US" sz="2800">
                          <a:solidFill>
                            <a:srgbClr val="000000"/>
                          </a:solidFill>
                          <a:latin typeface="Calibri"/>
                          <a:ea typeface="Calibri"/>
                          <a:cs typeface="Calibri"/>
                          <a:sym typeface="Calibri"/>
                        </a:rPr>
                        <a:t>”Artificial Neural Network”</a:t>
                      </a:r>
                      <a:endParaRPr/>
                    </a:p>
                    <a:p>
                      <a:pPr indent="0" lvl="0" marL="0" marR="0" rtl="0" algn="l">
                        <a:lnSpc>
                          <a:spcPct val="119000"/>
                        </a:lnSpc>
                        <a:spcBef>
                          <a:spcPts val="60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Basically MLP/Fully connected network.</a:t>
                      </a:r>
                      <a:endParaRPr/>
                    </a:p>
                    <a:p>
                      <a:pPr indent="0" lvl="0" marL="0" marR="0" rtl="0" algn="l">
                        <a:lnSpc>
                          <a:spcPct val="119000"/>
                        </a:lnSpc>
                        <a:spcBef>
                          <a:spcPts val="60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(regular network)</a:t>
                      </a:r>
                      <a:endParaRPr sz="1000">
                        <a:solidFill>
                          <a:srgbClr val="000000"/>
                        </a:solidFill>
                        <a:latin typeface="Calibri"/>
                        <a:ea typeface="Calibri"/>
                        <a:cs typeface="Calibri"/>
                        <a:sym typeface="Calibri"/>
                      </a:endParaRPr>
                    </a:p>
                  </a:txBody>
                  <a:tcPr marT="34875" marB="34875" marR="34875" marL="34875">
                    <a:lnL cap="flat" cmpd="sng" w="38100">
                      <a:solidFill>
                        <a:srgbClr val="9DC3E6"/>
                      </a:solidFill>
                      <a:prstDash val="solid"/>
                      <a:round/>
                      <a:headEnd len="sm" w="sm" type="none"/>
                      <a:tailEnd len="sm" w="sm" type="none"/>
                    </a:lnL>
                    <a:lnR cap="flat" cmpd="sng" w="38100">
                      <a:solidFill>
                        <a:srgbClr val="FFE69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9DC3E6"/>
                      </a:solidFill>
                      <a:prstDash val="solid"/>
                      <a:round/>
                      <a:headEnd len="sm" w="sm" type="none"/>
                      <a:tailEnd len="sm" w="sm" type="none"/>
                    </a:lnB>
                    <a:noFill/>
                  </a:tcPr>
                </a:tc>
                <a:tc>
                  <a:txBody>
                    <a:bodyPr/>
                    <a:lstStyle/>
                    <a:p>
                      <a:pPr indent="0" lvl="0" marL="0" marR="0" rtl="0" algn="l">
                        <a:lnSpc>
                          <a:spcPct val="119000"/>
                        </a:lnSpc>
                        <a:spcBef>
                          <a:spcPts val="0"/>
                        </a:spcBef>
                        <a:spcAft>
                          <a:spcPts val="0"/>
                        </a:spcAft>
                        <a:buClr>
                          <a:srgbClr val="000000"/>
                        </a:buClr>
                        <a:buSzPts val="1000"/>
                        <a:buFont typeface="Calibri"/>
                        <a:buNone/>
                      </a:pPr>
                      <a:r>
                        <a:rPr lang="en-US" sz="1000">
                          <a:solidFill>
                            <a:srgbClr val="000000"/>
                          </a:solidFill>
                          <a:latin typeface="Calibri"/>
                          <a:ea typeface="Calibri"/>
                          <a:cs typeface="Calibri"/>
                          <a:sym typeface="Calibri"/>
                        </a:rPr>
                        <a:t> </a:t>
                      </a:r>
                      <a:endParaRPr/>
                    </a:p>
                  </a:txBody>
                  <a:tcPr marT="34875" marB="34875" marR="34875" marL="34875">
                    <a:lnL cap="flat" cmpd="sng" w="38100">
                      <a:solidFill>
                        <a:srgbClr val="FFE699"/>
                      </a:solidFill>
                      <a:prstDash val="solid"/>
                      <a:round/>
                      <a:headEnd len="sm" w="sm" type="none"/>
                      <a:tailEnd len="sm" w="sm" type="none"/>
                    </a:lnL>
                    <a:lnR cap="flat" cmpd="sng" w="38100">
                      <a:solidFill>
                        <a:srgbClr val="FFE699"/>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E699"/>
                      </a:solidFill>
                      <a:prstDash val="solid"/>
                      <a:round/>
                      <a:headEnd len="sm" w="sm" type="none"/>
                      <a:tailEnd len="sm" w="sm" type="none"/>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Predictors</a:t>
            </a:r>
            <a:endParaRPr/>
          </a:p>
        </p:txBody>
      </p:sp>
      <p:sp>
        <p:nvSpPr>
          <p:cNvPr id="391" name="Google Shape;39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['age', 'sex', 'chronic_respiratory_disease', 'obesity', 'hypertension', 'diabetes', 'ischaemic_heart_disease', 'cardiac_failure', 'chronic_liver_disease', 'chronic_kidney_disease', 'cerebrovascular_event', 'fever', 'cough', 'dyspnoea', 'myalgia', 'abdominal_pain', 'diarrhoea_vomiting', 'confusion', 'collapse', 'olfactory_change', 'days_of_symptoms_prior_to_admission']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a:t>
            </a:r>
            <a:endParaRPr/>
          </a:p>
        </p:txBody>
      </p:sp>
      <p:sp>
        <p:nvSpPr>
          <p:cNvPr id="398" name="Google Shape;398;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What are Evaluation Metrics?</a:t>
            </a:r>
            <a:endParaRPr/>
          </a:p>
          <a:p>
            <a:pPr indent="-228600" lvl="0" marL="228600" rtl="0" algn="l">
              <a:lnSpc>
                <a:spcPct val="90000"/>
              </a:lnSpc>
              <a:spcBef>
                <a:spcPts val="1000"/>
              </a:spcBef>
              <a:spcAft>
                <a:spcPts val="0"/>
              </a:spcAft>
              <a:buClr>
                <a:schemeClr val="dk1"/>
              </a:buClr>
              <a:buSzPts val="2800"/>
              <a:buChar char="•"/>
            </a:pPr>
            <a:r>
              <a:rPr lang="en-US"/>
              <a:t>Tools to </a:t>
            </a:r>
            <a:r>
              <a:rPr b="1" lang="en-US"/>
              <a:t>measure model performance</a:t>
            </a:r>
            <a:r>
              <a:rPr lang="en-US"/>
              <a:t> on unseen data.</a:t>
            </a:r>
            <a:endParaRPr/>
          </a:p>
          <a:p>
            <a:pPr indent="-228600" lvl="0" marL="228600" rtl="0" algn="l">
              <a:lnSpc>
                <a:spcPct val="90000"/>
              </a:lnSpc>
              <a:spcBef>
                <a:spcPts val="1000"/>
              </a:spcBef>
              <a:spcAft>
                <a:spcPts val="0"/>
              </a:spcAft>
              <a:buClr>
                <a:schemeClr val="dk1"/>
              </a:buClr>
              <a:buSzPts val="2800"/>
              <a:buChar char="•"/>
            </a:pPr>
            <a:r>
              <a:rPr lang="en-US"/>
              <a:t>They tell us </a:t>
            </a:r>
            <a:r>
              <a:rPr i="1" lang="en-US"/>
              <a:t>how good the model is</a:t>
            </a:r>
            <a:r>
              <a:rPr lang="en-US"/>
              <a:t> at solving the real-world task.</a:t>
            </a:r>
            <a:endParaRPr/>
          </a:p>
          <a:p>
            <a:pPr indent="-228600" lvl="0" marL="228600" rtl="0" algn="l">
              <a:lnSpc>
                <a:spcPct val="90000"/>
              </a:lnSpc>
              <a:spcBef>
                <a:spcPts val="1000"/>
              </a:spcBef>
              <a:spcAft>
                <a:spcPts val="0"/>
              </a:spcAft>
              <a:buClr>
                <a:schemeClr val="dk1"/>
              </a:buClr>
              <a:buSzPts val="2800"/>
              <a:buChar char="•"/>
            </a:pPr>
            <a:r>
              <a:rPr lang="en-US"/>
              <a:t>Different tasks → different metrics (classification, regression, survival).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a:t>
            </a:r>
            <a:endParaRPr/>
          </a:p>
        </p:txBody>
      </p:sp>
      <p:sp>
        <p:nvSpPr>
          <p:cNvPr id="404" name="Google Shape;40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Classification</a:t>
            </a:r>
            <a:endParaRPr/>
          </a:p>
          <a:p>
            <a:pPr indent="-228600" lvl="0" marL="228600" rtl="0" algn="l">
              <a:lnSpc>
                <a:spcPct val="90000"/>
              </a:lnSpc>
              <a:spcBef>
                <a:spcPts val="1000"/>
              </a:spcBef>
              <a:spcAft>
                <a:spcPts val="0"/>
              </a:spcAft>
              <a:buClr>
                <a:schemeClr val="dk1"/>
              </a:buClr>
              <a:buSzPts val="2800"/>
              <a:buChar char="•"/>
            </a:pPr>
            <a:r>
              <a:rPr b="1" lang="en-US"/>
              <a:t>Accuracy</a:t>
            </a:r>
            <a:r>
              <a:rPr lang="en-US"/>
              <a:t> – overall % correct predictions.</a:t>
            </a:r>
            <a:endParaRPr/>
          </a:p>
          <a:p>
            <a:pPr indent="-228600" lvl="0" marL="228600" rtl="0" algn="l">
              <a:lnSpc>
                <a:spcPct val="90000"/>
              </a:lnSpc>
              <a:spcBef>
                <a:spcPts val="1000"/>
              </a:spcBef>
              <a:spcAft>
                <a:spcPts val="0"/>
              </a:spcAft>
              <a:buClr>
                <a:schemeClr val="dk1"/>
              </a:buClr>
              <a:buSzPts val="2800"/>
              <a:buChar char="•"/>
            </a:pPr>
            <a:r>
              <a:rPr b="1" lang="en-US"/>
              <a:t>Precision</a:t>
            </a:r>
            <a:r>
              <a:rPr lang="en-US"/>
              <a:t> – how reliable are positive predictions?</a:t>
            </a:r>
            <a:endParaRPr/>
          </a:p>
          <a:p>
            <a:pPr indent="-228600" lvl="0" marL="228600" rtl="0" algn="l">
              <a:lnSpc>
                <a:spcPct val="90000"/>
              </a:lnSpc>
              <a:spcBef>
                <a:spcPts val="1000"/>
              </a:spcBef>
              <a:spcAft>
                <a:spcPts val="0"/>
              </a:spcAft>
              <a:buClr>
                <a:schemeClr val="dk1"/>
              </a:buClr>
              <a:buSzPts val="2800"/>
              <a:buChar char="•"/>
            </a:pPr>
            <a:r>
              <a:rPr b="1" lang="en-US"/>
              <a:t>Recall (Sensitivity)</a:t>
            </a:r>
            <a:r>
              <a:rPr lang="en-US"/>
              <a:t> – how many true positives did we catch?</a:t>
            </a:r>
            <a:endParaRPr/>
          </a:p>
          <a:p>
            <a:pPr indent="-228600" lvl="0" marL="228600" rtl="0" algn="l">
              <a:lnSpc>
                <a:spcPct val="90000"/>
              </a:lnSpc>
              <a:spcBef>
                <a:spcPts val="1000"/>
              </a:spcBef>
              <a:spcAft>
                <a:spcPts val="0"/>
              </a:spcAft>
              <a:buClr>
                <a:schemeClr val="dk1"/>
              </a:buClr>
              <a:buSzPts val="2800"/>
              <a:buChar char="•"/>
            </a:pPr>
            <a:r>
              <a:rPr b="1" lang="en-US"/>
              <a:t>F1 Score</a:t>
            </a:r>
            <a:r>
              <a:rPr lang="en-US"/>
              <a:t> – balances precision &amp; recall.</a:t>
            </a:r>
            <a:endParaRPr/>
          </a:p>
          <a:p>
            <a:pPr indent="-228600" lvl="0" marL="228600" rtl="0" algn="l">
              <a:lnSpc>
                <a:spcPct val="90000"/>
              </a:lnSpc>
              <a:spcBef>
                <a:spcPts val="1000"/>
              </a:spcBef>
              <a:spcAft>
                <a:spcPts val="0"/>
              </a:spcAft>
              <a:buClr>
                <a:schemeClr val="dk1"/>
              </a:buClr>
              <a:buSzPts val="2800"/>
              <a:buChar char="•"/>
            </a:pPr>
            <a:r>
              <a:rPr b="1" lang="en-US"/>
              <a:t>AUROC</a:t>
            </a:r>
            <a:r>
              <a:rPr lang="en-US"/>
              <a:t> – distinguishes between classes across thresholds.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 Accuracy</a:t>
            </a:r>
            <a:endParaRPr/>
          </a:p>
        </p:txBody>
      </p:sp>
      <p:sp>
        <p:nvSpPr>
          <p:cNvPr id="411" name="Google Shape;411;p39"/>
          <p:cNvSpPr txBox="1"/>
          <p:nvPr>
            <p:ph idx="1" type="body"/>
          </p:nvPr>
        </p:nvSpPr>
        <p:spPr>
          <a:xfrm>
            <a:off x="838200" y="1825625"/>
            <a:ext cx="10515600" cy="45010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proportion of all classifications that were correct, whether positive or negative. It is mathematically defined as: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Perfect model has 0 FP or FN, so accuracy = 1.</a:t>
            </a:r>
            <a:endParaRPr/>
          </a:p>
          <a:p>
            <a:pPr indent="-228600" lvl="0" marL="228600" rtl="0" algn="l">
              <a:lnSpc>
                <a:spcPct val="90000"/>
              </a:lnSpc>
              <a:spcBef>
                <a:spcPts val="1000"/>
              </a:spcBef>
              <a:spcAft>
                <a:spcPts val="0"/>
              </a:spcAft>
              <a:buClr>
                <a:schemeClr val="dk1"/>
              </a:buClr>
              <a:buSzPts val="2800"/>
              <a:buChar char="•"/>
            </a:pPr>
            <a:r>
              <a:rPr lang="en-US"/>
              <a:t>Crap model has 0 TP or TN, so accuracy = 0.</a:t>
            </a:r>
            <a:endParaRPr/>
          </a:p>
          <a:p>
            <a:pPr indent="-228600" lvl="0" marL="228600" rtl="0" algn="l">
              <a:lnSpc>
                <a:spcPct val="90000"/>
              </a:lnSpc>
              <a:spcBef>
                <a:spcPts val="1000"/>
              </a:spcBef>
              <a:spcAft>
                <a:spcPts val="0"/>
              </a:spcAft>
              <a:buClr>
                <a:schemeClr val="dk1"/>
              </a:buClr>
              <a:buSzPts val="2800"/>
              <a:buChar char="•"/>
            </a:pPr>
            <a:r>
              <a:rPr lang="en-US"/>
              <a:t>Good for the general case – seeing how your model does.</a:t>
            </a:r>
            <a:endParaRPr/>
          </a:p>
        </p:txBody>
      </p:sp>
      <p:pic>
        <p:nvPicPr>
          <p:cNvPr id="412" name="Google Shape;412;p39"/>
          <p:cNvPicPr preferRelativeResize="0"/>
          <p:nvPr/>
        </p:nvPicPr>
        <p:blipFill rotWithShape="1">
          <a:blip r:embed="rId3">
            <a:alphaModFix/>
          </a:blip>
          <a:srcRect b="0" l="0" r="0" t="0"/>
          <a:stretch/>
        </p:blipFill>
        <p:spPr>
          <a:xfrm>
            <a:off x="275967" y="3080624"/>
            <a:ext cx="11640065" cy="1246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Python Gang</a:t>
            </a:r>
            <a:endParaRPr/>
          </a:p>
        </p:txBody>
      </p:sp>
      <p:pic>
        <p:nvPicPr>
          <p:cNvPr id="108" name="Google Shape;108;p4"/>
          <p:cNvPicPr preferRelativeResize="0"/>
          <p:nvPr>
            <p:ph idx="1" type="body"/>
          </p:nvPr>
        </p:nvPicPr>
        <p:blipFill rotWithShape="1">
          <a:blip r:embed="rId3">
            <a:alphaModFix/>
          </a:blip>
          <a:srcRect b="0" l="0" r="0" t="0"/>
          <a:stretch/>
        </p:blipFill>
        <p:spPr>
          <a:xfrm>
            <a:off x="838200" y="1826744"/>
            <a:ext cx="10515600" cy="4349099"/>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5604805" y="222421"/>
            <a:ext cx="4129565" cy="26467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 Recall (True Positive Rate)</a:t>
            </a:r>
            <a:endParaRPr/>
          </a:p>
        </p:txBody>
      </p:sp>
      <p:sp>
        <p:nvSpPr>
          <p:cNvPr id="419" name="Google Shape;419;p40"/>
          <p:cNvSpPr txBox="1"/>
          <p:nvPr>
            <p:ph idx="1" type="body"/>
          </p:nvPr>
        </p:nvSpPr>
        <p:spPr>
          <a:xfrm>
            <a:off x="838200" y="1825625"/>
            <a:ext cx="10515600" cy="450103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Proportion of all actual positives that were classified correctly as positives, is also known as recall. It is mathematically defined as: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Ranges from 0-1, as before</a:t>
            </a:r>
            <a:endParaRPr/>
          </a:p>
          <a:p>
            <a:pPr indent="-228600" lvl="0" marL="228600" rtl="0" algn="l">
              <a:lnSpc>
                <a:spcPct val="90000"/>
              </a:lnSpc>
              <a:spcBef>
                <a:spcPts val="1000"/>
              </a:spcBef>
              <a:spcAft>
                <a:spcPts val="0"/>
              </a:spcAft>
              <a:buClr>
                <a:schemeClr val="dk1"/>
              </a:buClr>
              <a:buSzPts val="2800"/>
              <a:buChar char="•"/>
            </a:pPr>
            <a:r>
              <a:rPr lang="en-US"/>
              <a:t>This is why another name for recall is </a:t>
            </a:r>
            <a:r>
              <a:rPr b="1" lang="en-US"/>
              <a:t>probability of detection</a:t>
            </a:r>
            <a:r>
              <a:rPr lang="en-US"/>
              <a:t>: it answers the question "What fraction of positive tests are truly positive for the disease?”</a:t>
            </a:r>
            <a:endParaRPr/>
          </a:p>
        </p:txBody>
      </p:sp>
      <p:pic>
        <p:nvPicPr>
          <p:cNvPr id="420" name="Google Shape;420;p40"/>
          <p:cNvPicPr preferRelativeResize="0"/>
          <p:nvPr/>
        </p:nvPicPr>
        <p:blipFill rotWithShape="1">
          <a:blip r:embed="rId3">
            <a:alphaModFix/>
          </a:blip>
          <a:srcRect b="0" l="0" r="0" t="0"/>
          <a:stretch/>
        </p:blipFill>
        <p:spPr>
          <a:xfrm>
            <a:off x="1066924" y="2994862"/>
            <a:ext cx="10058152" cy="10812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 Precision (PPV)</a:t>
            </a:r>
            <a:endParaRPr/>
          </a:p>
        </p:txBody>
      </p:sp>
      <p:sp>
        <p:nvSpPr>
          <p:cNvPr id="427" name="Google Shape;427;p41"/>
          <p:cNvSpPr txBox="1"/>
          <p:nvPr>
            <p:ph idx="1" type="body"/>
          </p:nvPr>
        </p:nvSpPr>
        <p:spPr>
          <a:xfrm>
            <a:off x="838200" y="1825625"/>
            <a:ext cx="10515600" cy="4501034"/>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28" name="Google Shape;428;p41"/>
          <p:cNvPicPr preferRelativeResize="0"/>
          <p:nvPr/>
        </p:nvPicPr>
        <p:blipFill rotWithShape="1">
          <a:blip r:embed="rId3">
            <a:alphaModFix/>
          </a:blip>
          <a:srcRect b="0" l="0" r="0" t="0"/>
          <a:stretch/>
        </p:blipFill>
        <p:spPr>
          <a:xfrm>
            <a:off x="22523" y="3003283"/>
            <a:ext cx="12146953" cy="11980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 F1 Score</a:t>
            </a:r>
            <a:endParaRPr/>
          </a:p>
        </p:txBody>
      </p:sp>
      <p:sp>
        <p:nvSpPr>
          <p:cNvPr id="435" name="Google Shape;435;p42"/>
          <p:cNvSpPr txBox="1"/>
          <p:nvPr>
            <p:ph idx="1" type="body"/>
          </p:nvPr>
        </p:nvSpPr>
        <p:spPr>
          <a:xfrm>
            <a:off x="838200" y="1825625"/>
            <a:ext cx="10515600" cy="45010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Harmonic mean of PPV (Precision) and TPR (Recall). Defined as follows: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Ranges from 0-1, as before</a:t>
            </a:r>
            <a:endParaRPr/>
          </a:p>
          <a:p>
            <a:pPr indent="-228600" lvl="0" marL="228600" rtl="0" algn="l">
              <a:lnSpc>
                <a:spcPct val="90000"/>
              </a:lnSpc>
              <a:spcBef>
                <a:spcPts val="1000"/>
              </a:spcBef>
              <a:spcAft>
                <a:spcPts val="0"/>
              </a:spcAft>
              <a:buClr>
                <a:schemeClr val="dk1"/>
              </a:buClr>
              <a:buSzPts val="2800"/>
              <a:buChar char="•"/>
            </a:pPr>
            <a:r>
              <a:rPr lang="en-US"/>
              <a:t>Balances extremes in PPV and TPR – must not change one to cheat the other</a:t>
            </a:r>
            <a:endParaRPr/>
          </a:p>
        </p:txBody>
      </p:sp>
      <p:pic>
        <p:nvPicPr>
          <p:cNvPr descr="F1 Score Explained: The Complete Guide to Classification Performance Metrics" id="436" name="Google Shape;436;p42"/>
          <p:cNvPicPr preferRelativeResize="0"/>
          <p:nvPr/>
        </p:nvPicPr>
        <p:blipFill rotWithShape="1">
          <a:blip r:embed="rId3">
            <a:alphaModFix/>
          </a:blip>
          <a:srcRect b="0" l="0" r="0" t="0"/>
          <a:stretch/>
        </p:blipFill>
        <p:spPr>
          <a:xfrm>
            <a:off x="1050324" y="3012817"/>
            <a:ext cx="7733270" cy="1063325"/>
          </a:xfrm>
          <a:prstGeom prst="rect">
            <a:avLst/>
          </a:prstGeom>
          <a:noFill/>
          <a:ln>
            <a:noFill/>
          </a:ln>
        </p:spPr>
      </p:pic>
      <p:pic>
        <p:nvPicPr>
          <p:cNvPr id="437" name="Google Shape;437;p42"/>
          <p:cNvPicPr preferRelativeResize="0"/>
          <p:nvPr/>
        </p:nvPicPr>
        <p:blipFill rotWithShape="1">
          <a:blip r:embed="rId4">
            <a:alphaModFix/>
          </a:blip>
          <a:srcRect b="0" l="0" r="0" t="0"/>
          <a:stretch/>
        </p:blipFill>
        <p:spPr>
          <a:xfrm>
            <a:off x="8783594" y="3113983"/>
            <a:ext cx="2734057" cy="9621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a:t>Evaluation Metrics: Receiver-operating characteristic curve (ROC)</a:t>
            </a:r>
            <a:br>
              <a:rPr lang="en-US"/>
            </a:br>
            <a:endParaRPr/>
          </a:p>
        </p:txBody>
      </p:sp>
      <p:sp>
        <p:nvSpPr>
          <p:cNvPr id="444" name="Google Shape;444;p43"/>
          <p:cNvSpPr txBox="1"/>
          <p:nvPr>
            <p:ph idx="1" type="body"/>
          </p:nvPr>
        </p:nvSpPr>
        <p:spPr>
          <a:xfrm>
            <a:off x="838200" y="125333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Visual representation of model performance across all thresholds</a:t>
            </a:r>
            <a:endParaRPr/>
          </a:p>
          <a:p>
            <a:pPr indent="-228600" lvl="0" marL="228600" rtl="0" algn="l">
              <a:lnSpc>
                <a:spcPct val="90000"/>
              </a:lnSpc>
              <a:spcBef>
                <a:spcPts val="1000"/>
              </a:spcBef>
              <a:spcAft>
                <a:spcPts val="0"/>
              </a:spcAft>
              <a:buClr>
                <a:schemeClr val="dk1"/>
              </a:buClr>
              <a:buSzPts val="2800"/>
              <a:buChar char="•"/>
            </a:pPr>
            <a:r>
              <a:rPr lang="en-US"/>
              <a:t>The ROC curve is drawn by calculating the true positive rate (TPR) and false positive rate (FPR) at every possible threshold</a:t>
            </a:r>
            <a:endParaRPr/>
          </a:p>
        </p:txBody>
      </p:sp>
      <p:pic>
        <p:nvPicPr>
          <p:cNvPr id="445" name="Google Shape;445;p43"/>
          <p:cNvPicPr preferRelativeResize="0"/>
          <p:nvPr/>
        </p:nvPicPr>
        <p:blipFill rotWithShape="1">
          <a:blip r:embed="rId3">
            <a:alphaModFix/>
          </a:blip>
          <a:srcRect b="0" l="0" r="0" t="0"/>
          <a:stretch/>
        </p:blipFill>
        <p:spPr>
          <a:xfrm>
            <a:off x="3695365" y="2992530"/>
            <a:ext cx="4801270" cy="3591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pic>
        <p:nvPicPr>
          <p:cNvPr descr="A screenshot of a graph&#10;&#10;AI-generated content may be incorrect." id="451" name="Google Shape;451;p44"/>
          <p:cNvPicPr preferRelativeResize="0"/>
          <p:nvPr>
            <p:ph idx="1" type="body"/>
          </p:nvPr>
        </p:nvPicPr>
        <p:blipFill rotWithShape="1">
          <a:blip r:embed="rId3">
            <a:alphaModFix/>
          </a:blip>
          <a:srcRect b="0" l="0" r="0" t="0"/>
          <a:stretch/>
        </p:blipFill>
        <p:spPr>
          <a:xfrm>
            <a:off x="2435757" y="1825625"/>
            <a:ext cx="7320486" cy="43513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Evaluation Metrics: Area Under ROC</a:t>
            </a:r>
            <a:endParaRPr/>
          </a:p>
        </p:txBody>
      </p:sp>
      <p:sp>
        <p:nvSpPr>
          <p:cNvPr id="458" name="Google Shape;458;p45"/>
          <p:cNvSpPr txBox="1"/>
          <p:nvPr>
            <p:ph idx="1" type="body"/>
          </p:nvPr>
        </p:nvSpPr>
        <p:spPr>
          <a:xfrm>
            <a:off x="838200" y="1825625"/>
            <a:ext cx="10515600" cy="4501034"/>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59" name="Google Shape;459;p45"/>
          <p:cNvPicPr preferRelativeResize="0"/>
          <p:nvPr/>
        </p:nvPicPr>
        <p:blipFill rotWithShape="1">
          <a:blip r:embed="rId3">
            <a:alphaModFix/>
          </a:blip>
          <a:srcRect b="0" l="0" r="0" t="0"/>
          <a:stretch/>
        </p:blipFill>
        <p:spPr>
          <a:xfrm>
            <a:off x="1032756" y="1699971"/>
            <a:ext cx="10126488" cy="34580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Back to Our Example</a:t>
            </a:r>
            <a:endParaRPr/>
          </a:p>
        </p:txBody>
      </p:sp>
      <p:pic>
        <p:nvPicPr>
          <p:cNvPr id="466" name="Google Shape;466;p46"/>
          <p:cNvPicPr preferRelativeResize="0"/>
          <p:nvPr>
            <p:ph idx="1" type="body"/>
          </p:nvPr>
        </p:nvPicPr>
        <p:blipFill rotWithShape="1">
          <a:blip r:embed="rId3">
            <a:alphaModFix/>
          </a:blip>
          <a:srcRect b="0" l="0" r="0" t="0"/>
          <a:stretch/>
        </p:blipFill>
        <p:spPr>
          <a:xfrm>
            <a:off x="566285" y="1690688"/>
            <a:ext cx="11059429" cy="40406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7"/>
          <p:cNvPicPr preferRelativeResize="0"/>
          <p:nvPr>
            <p:ph idx="1" type="body"/>
          </p:nvPr>
        </p:nvPicPr>
        <p:blipFill rotWithShape="1">
          <a:blip r:embed="rId3">
            <a:alphaModFix/>
          </a:blip>
          <a:srcRect b="0" l="0" r="0" t="0"/>
          <a:stretch/>
        </p:blipFill>
        <p:spPr>
          <a:xfrm>
            <a:off x="2475470" y="17667"/>
            <a:ext cx="7241059" cy="68403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Multi-Class Classification</a:t>
            </a:r>
            <a:endParaRPr/>
          </a:p>
        </p:txBody>
      </p:sp>
      <p:sp>
        <p:nvSpPr>
          <p:cNvPr id="479" name="Google Shape;479;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if we want to classify into more than two groups?</a:t>
            </a:r>
            <a:endParaRPr/>
          </a:p>
          <a:p>
            <a:pPr indent="-228600" lvl="1" marL="685800" rtl="0" algn="l">
              <a:lnSpc>
                <a:spcPct val="90000"/>
              </a:lnSpc>
              <a:spcBef>
                <a:spcPts val="500"/>
              </a:spcBef>
              <a:spcAft>
                <a:spcPts val="0"/>
              </a:spcAft>
              <a:buClr>
                <a:schemeClr val="dk1"/>
              </a:buClr>
              <a:buSzPts val="2400"/>
              <a:buChar char="•"/>
            </a:pPr>
            <a:r>
              <a:rPr lang="en-US"/>
              <a:t>One vs all approach</a:t>
            </a:r>
            <a:endParaRPr/>
          </a:p>
          <a:p>
            <a:pPr indent="-228600" lvl="1" marL="685800" rtl="0" algn="l">
              <a:lnSpc>
                <a:spcPct val="90000"/>
              </a:lnSpc>
              <a:spcBef>
                <a:spcPts val="500"/>
              </a:spcBef>
              <a:spcAft>
                <a:spcPts val="0"/>
              </a:spcAft>
              <a:buClr>
                <a:schemeClr val="dk1"/>
              </a:buClr>
              <a:buSzPts val="2400"/>
              <a:buChar char="•"/>
            </a:pPr>
            <a:r>
              <a:rPr lang="en-US"/>
              <a:t>One vs one approach</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Define a “one hot” output vector where the vector at a given index is closer to one if there’s a higher probability of it actually being in that class.</a:t>
            </a:r>
            <a:endParaRPr/>
          </a:p>
        </p:txBody>
      </p:sp>
      <p:pic>
        <p:nvPicPr>
          <p:cNvPr id="480" name="Google Shape;480;p48"/>
          <p:cNvPicPr preferRelativeResize="0"/>
          <p:nvPr/>
        </p:nvPicPr>
        <p:blipFill rotWithShape="1">
          <a:blip r:embed="rId3">
            <a:alphaModFix/>
          </a:blip>
          <a:srcRect b="0" l="0" r="0" t="0"/>
          <a:stretch/>
        </p:blipFill>
        <p:spPr>
          <a:xfrm>
            <a:off x="8869722" y="5662129"/>
            <a:ext cx="2807414" cy="627540"/>
          </a:xfrm>
          <a:prstGeom prst="rect">
            <a:avLst/>
          </a:prstGeom>
          <a:noFill/>
          <a:ln>
            <a:noFill/>
          </a:ln>
        </p:spPr>
      </p:pic>
      <p:pic>
        <p:nvPicPr>
          <p:cNvPr id="481" name="Google Shape;481;p48"/>
          <p:cNvPicPr preferRelativeResize="0"/>
          <p:nvPr/>
        </p:nvPicPr>
        <p:blipFill rotWithShape="1">
          <a:blip r:embed="rId4">
            <a:alphaModFix/>
          </a:blip>
          <a:srcRect b="0" l="0" r="0" t="0"/>
          <a:stretch/>
        </p:blipFill>
        <p:spPr>
          <a:xfrm>
            <a:off x="7178337" y="6402375"/>
            <a:ext cx="4887007" cy="18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Neural Networks - step by step | Lasse Hansen" id="487" name="Google Shape;487;p49"/>
          <p:cNvPicPr preferRelativeResize="0"/>
          <p:nvPr/>
        </p:nvPicPr>
        <p:blipFill rotWithShape="1">
          <a:blip r:embed="rId3">
            <a:alphaModFix/>
          </a:blip>
          <a:srcRect b="0" l="0" r="0" t="0"/>
          <a:stretch/>
        </p:blipFill>
        <p:spPr>
          <a:xfrm>
            <a:off x="724929" y="1821742"/>
            <a:ext cx="5945667" cy="4351338"/>
          </a:xfrm>
          <a:prstGeom prst="rect">
            <a:avLst/>
          </a:prstGeom>
          <a:noFill/>
          <a:ln>
            <a:noFill/>
          </a:ln>
        </p:spPr>
      </p:pic>
      <p:sp>
        <p:nvSpPr>
          <p:cNvPr id="488" name="Google Shape;48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Softmax Function</a:t>
            </a:r>
            <a:endParaRPr/>
          </a:p>
        </p:txBody>
      </p:sp>
      <p:pic>
        <p:nvPicPr>
          <p:cNvPr descr="Understanding the Softmax Activation Function: A Comprehensive Guide" id="489" name="Google Shape;489;p49"/>
          <p:cNvPicPr preferRelativeResize="0"/>
          <p:nvPr>
            <p:ph idx="1" type="body"/>
          </p:nvPr>
        </p:nvPicPr>
        <p:blipFill rotWithShape="1">
          <a:blip r:embed="rId4">
            <a:alphaModFix/>
          </a:blip>
          <a:srcRect b="0" l="0" r="0" t="0"/>
          <a:stretch/>
        </p:blipFill>
        <p:spPr>
          <a:xfrm>
            <a:off x="5371071" y="1690688"/>
            <a:ext cx="6096000" cy="3714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Loss Functions</a:t>
            </a:r>
            <a:endParaRPr/>
          </a:p>
        </p:txBody>
      </p:sp>
      <p:sp>
        <p:nvSpPr>
          <p:cNvPr id="116" name="Google Shape;116;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do we grade our results?</a:t>
            </a:r>
            <a:endParaRPr/>
          </a:p>
          <a:p>
            <a:pPr indent="-228600" lvl="0" marL="228600" rtl="0" algn="l">
              <a:lnSpc>
                <a:spcPct val="90000"/>
              </a:lnSpc>
              <a:spcBef>
                <a:spcPts val="1000"/>
              </a:spcBef>
              <a:spcAft>
                <a:spcPts val="0"/>
              </a:spcAft>
              <a:buClr>
                <a:schemeClr val="dk1"/>
              </a:buClr>
              <a:buSzPts val="2800"/>
              <a:buChar char="•"/>
            </a:pPr>
            <a:r>
              <a:rPr lang="en-US"/>
              <a:t>Use a loss function!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Loss function: Definition of correctness, which when applied over the data, decreases when the hypotheses are more correct</a:t>
            </a:r>
            <a:endParaRPr/>
          </a:p>
          <a:p>
            <a:pPr indent="-228600" lvl="0" marL="228600" rtl="0" algn="l">
              <a:lnSpc>
                <a:spcPct val="90000"/>
              </a:lnSpc>
              <a:spcBef>
                <a:spcPts val="1000"/>
              </a:spcBef>
              <a:spcAft>
                <a:spcPts val="0"/>
              </a:spcAft>
              <a:buClr>
                <a:schemeClr val="dk1"/>
              </a:buClr>
              <a:buSzPts val="2800"/>
              <a:buChar char="•"/>
            </a:pPr>
            <a:r>
              <a:rPr lang="en-US"/>
              <a:t>Training error is the sum of loss across all data points.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7" name="Google Shape;117;p5"/>
          <p:cNvPicPr preferRelativeResize="0"/>
          <p:nvPr/>
        </p:nvPicPr>
        <p:blipFill rotWithShape="1">
          <a:blip r:embed="rId3">
            <a:alphaModFix/>
          </a:blip>
          <a:srcRect b="0" l="0" r="0" t="0"/>
          <a:stretch/>
        </p:blipFill>
        <p:spPr>
          <a:xfrm>
            <a:off x="7571847" y="5528412"/>
            <a:ext cx="3781953" cy="112410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Multiclass Log Loss</a:t>
            </a:r>
            <a:endParaRPr/>
          </a:p>
        </p:txBody>
      </p:sp>
      <p:sp>
        <p:nvSpPr>
          <p:cNvPr id="496" name="Google Shape;496;p50"/>
          <p:cNvSpPr txBox="1"/>
          <p:nvPr>
            <p:ph idx="1" type="body"/>
          </p:nvPr>
        </p:nvSpPr>
        <p:spPr>
          <a:xfrm>
            <a:off x="838200" y="1825625"/>
            <a:ext cx="10515600" cy="220267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every class, multiply the log of the likelihood times if that is the true class.</a:t>
            </a:r>
            <a:endParaRPr/>
          </a:p>
          <a:p>
            <a:pPr indent="-228600" lvl="0" marL="228600" rtl="0" algn="l">
              <a:lnSpc>
                <a:spcPct val="90000"/>
              </a:lnSpc>
              <a:spcBef>
                <a:spcPts val="1000"/>
              </a:spcBef>
              <a:spcAft>
                <a:spcPts val="0"/>
              </a:spcAft>
              <a:buClr>
                <a:schemeClr val="dk1"/>
              </a:buClr>
              <a:buSzPts val="2800"/>
              <a:buChar char="•"/>
            </a:pPr>
            <a:r>
              <a:rPr lang="en-US"/>
              <a:t>If matches, probability approaches 1 and log is 0.</a:t>
            </a:r>
            <a:endParaRPr/>
          </a:p>
          <a:p>
            <a:pPr indent="-228600" lvl="0" marL="228600" rtl="0" algn="l">
              <a:lnSpc>
                <a:spcPct val="90000"/>
              </a:lnSpc>
              <a:spcBef>
                <a:spcPts val="1000"/>
              </a:spcBef>
              <a:spcAft>
                <a:spcPts val="0"/>
              </a:spcAft>
              <a:buClr>
                <a:schemeClr val="dk1"/>
              </a:buClr>
              <a:buSzPts val="2800"/>
              <a:buChar char="•"/>
            </a:pPr>
            <a:r>
              <a:rPr lang="en-US"/>
              <a:t>Extension of loss above.</a:t>
            </a:r>
            <a:endParaRPr/>
          </a:p>
        </p:txBody>
      </p:sp>
      <p:pic>
        <p:nvPicPr>
          <p:cNvPr id="497" name="Google Shape;497;p50"/>
          <p:cNvPicPr preferRelativeResize="0"/>
          <p:nvPr/>
        </p:nvPicPr>
        <p:blipFill rotWithShape="1">
          <a:blip r:embed="rId3">
            <a:alphaModFix/>
          </a:blip>
          <a:srcRect b="0" l="0" r="0" t="0"/>
          <a:stretch/>
        </p:blipFill>
        <p:spPr>
          <a:xfrm>
            <a:off x="2249587" y="3834972"/>
            <a:ext cx="6794410" cy="22026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Recap</a:t>
            </a:r>
            <a:endParaRPr/>
          </a:p>
        </p:txBody>
      </p:sp>
      <p:graphicFrame>
        <p:nvGraphicFramePr>
          <p:cNvPr id="504" name="Google Shape;504;p51"/>
          <p:cNvGraphicFramePr/>
          <p:nvPr/>
        </p:nvGraphicFramePr>
        <p:xfrm>
          <a:off x="838200" y="1825624"/>
          <a:ext cx="3000000" cy="3000000"/>
        </p:xfrm>
        <a:graphic>
          <a:graphicData uri="http://schemas.openxmlformats.org/drawingml/2006/table">
            <a:tbl>
              <a:tblPr bandRow="1" firstRow="1">
                <a:noFill/>
                <a:tableStyleId>{DEFFF888-4F74-448A-8C33-FB615C591768}</a:tableStyleId>
              </a:tblPr>
              <a:tblGrid>
                <a:gridCol w="3505200"/>
                <a:gridCol w="3505200"/>
                <a:gridCol w="3505200"/>
              </a:tblGrid>
              <a:tr h="726750">
                <a:tc>
                  <a:txBody>
                    <a:bodyPr/>
                    <a:lstStyle/>
                    <a:p>
                      <a:pPr indent="0" lvl="0" marL="0" marR="0" rtl="0" algn="l">
                        <a:spcBef>
                          <a:spcPts val="0"/>
                        </a:spcBef>
                        <a:spcAft>
                          <a:spcPts val="0"/>
                        </a:spcAft>
                        <a:buNone/>
                      </a:pPr>
                      <a:r>
                        <a:rPr lang="en-US" sz="2400"/>
                        <a:t>Problem Type</a:t>
                      </a:r>
                      <a:endParaRPr/>
                    </a:p>
                  </a:txBody>
                  <a:tcPr marT="45725" marB="45725" marR="91450" marL="91450">
                    <a:noFill/>
                  </a:tcPr>
                </a:tc>
                <a:tc>
                  <a:txBody>
                    <a:bodyPr/>
                    <a:lstStyle/>
                    <a:p>
                      <a:pPr indent="0" lvl="0" marL="0" marR="0" rtl="0" algn="l">
                        <a:spcBef>
                          <a:spcPts val="0"/>
                        </a:spcBef>
                        <a:spcAft>
                          <a:spcPts val="0"/>
                        </a:spcAft>
                        <a:buNone/>
                      </a:pPr>
                      <a:r>
                        <a:rPr lang="en-US" sz="2400"/>
                        <a:t>Final Activation</a:t>
                      </a:r>
                      <a:endParaRPr/>
                    </a:p>
                  </a:txBody>
                  <a:tcPr marT="45725" marB="45725" marR="91450" marL="91450">
                    <a:noFill/>
                  </a:tcPr>
                </a:tc>
                <a:tc>
                  <a:txBody>
                    <a:bodyPr/>
                    <a:lstStyle/>
                    <a:p>
                      <a:pPr indent="0" lvl="0" marL="0" marR="0" rtl="0" algn="l">
                        <a:spcBef>
                          <a:spcPts val="0"/>
                        </a:spcBef>
                        <a:spcAft>
                          <a:spcPts val="0"/>
                        </a:spcAft>
                        <a:buNone/>
                      </a:pPr>
                      <a:r>
                        <a:rPr lang="en-US" sz="2400"/>
                        <a:t>Loss Function</a:t>
                      </a:r>
                      <a:endParaRPr/>
                    </a:p>
                  </a:txBody>
                  <a:tcPr marT="45725" marB="45725" marR="91450" marL="91450">
                    <a:noFill/>
                  </a:tcPr>
                </a:tc>
              </a:tr>
              <a:tr h="726750">
                <a:tc>
                  <a:txBody>
                    <a:bodyPr/>
                    <a:lstStyle/>
                    <a:p>
                      <a:pPr indent="0" lvl="0" marL="0" marR="0" rtl="0" algn="l">
                        <a:spcBef>
                          <a:spcPts val="0"/>
                        </a:spcBef>
                        <a:spcAft>
                          <a:spcPts val="0"/>
                        </a:spcAft>
                        <a:buNone/>
                      </a:pPr>
                      <a:r>
                        <a:rPr lang="en-US" sz="2400"/>
                        <a:t>Predicting a number</a:t>
                      </a:r>
                      <a:endParaRPr/>
                    </a:p>
                  </a:txBody>
                  <a:tcPr marT="45725" marB="45725" marR="91450" marL="91450">
                    <a:noFill/>
                  </a:tcPr>
                </a:tc>
                <a:tc>
                  <a:txBody>
                    <a:bodyPr/>
                    <a:lstStyle/>
                    <a:p>
                      <a:pPr indent="0" lvl="0" marL="0" marR="0" rtl="0" algn="l">
                        <a:spcBef>
                          <a:spcPts val="0"/>
                        </a:spcBef>
                        <a:spcAft>
                          <a:spcPts val="0"/>
                        </a:spcAft>
                        <a:buNone/>
                      </a:pPr>
                      <a:r>
                        <a:rPr lang="en-US" sz="2400"/>
                        <a:t>Linear or ReLU</a:t>
                      </a:r>
                      <a:endParaRPr sz="2400"/>
                    </a:p>
                  </a:txBody>
                  <a:tcPr marT="45725" marB="45725" marR="91450" marL="91450">
                    <a:noFill/>
                  </a:tcPr>
                </a:tc>
                <a:tc>
                  <a:txBody>
                    <a:bodyPr/>
                    <a:lstStyle/>
                    <a:p>
                      <a:pPr indent="0" lvl="0" marL="0" marR="0" rtl="0" algn="l">
                        <a:spcBef>
                          <a:spcPts val="0"/>
                        </a:spcBef>
                        <a:spcAft>
                          <a:spcPts val="0"/>
                        </a:spcAft>
                        <a:buNone/>
                      </a:pPr>
                      <a:r>
                        <a:rPr lang="en-US" sz="2400"/>
                        <a:t>Mean Squared Error</a:t>
                      </a:r>
                      <a:endParaRPr/>
                    </a:p>
                  </a:txBody>
                  <a:tcPr marT="45725" marB="45725" marR="91450" marL="91450">
                    <a:noFill/>
                  </a:tcPr>
                </a:tc>
              </a:tr>
              <a:tr h="726750">
                <a:tc>
                  <a:txBody>
                    <a:bodyPr/>
                    <a:lstStyle/>
                    <a:p>
                      <a:pPr indent="0" lvl="0" marL="0" marR="0" rtl="0" algn="l">
                        <a:spcBef>
                          <a:spcPts val="0"/>
                        </a:spcBef>
                        <a:spcAft>
                          <a:spcPts val="0"/>
                        </a:spcAft>
                        <a:buNone/>
                      </a:pPr>
                      <a:r>
                        <a:rPr lang="en-US" sz="2400"/>
                        <a:t>Classifying into one of two groups</a:t>
                      </a:r>
                      <a:endParaRPr/>
                    </a:p>
                  </a:txBody>
                  <a:tcPr marT="45725" marB="45725" marR="91450" marL="91450">
                    <a:noFill/>
                  </a:tcPr>
                </a:tc>
                <a:tc>
                  <a:txBody>
                    <a:bodyPr/>
                    <a:lstStyle/>
                    <a:p>
                      <a:pPr indent="0" lvl="0" marL="0" marR="0" rtl="0" algn="l">
                        <a:spcBef>
                          <a:spcPts val="0"/>
                        </a:spcBef>
                        <a:spcAft>
                          <a:spcPts val="0"/>
                        </a:spcAft>
                        <a:buNone/>
                      </a:pPr>
                      <a:r>
                        <a:rPr lang="en-US" sz="2400"/>
                        <a:t>Sigmoid</a:t>
                      </a:r>
                      <a:endParaRPr/>
                    </a:p>
                  </a:txBody>
                  <a:tcPr marT="45725" marB="45725" marR="91450" marL="91450">
                    <a:noFill/>
                  </a:tcPr>
                </a:tc>
                <a:tc>
                  <a:txBody>
                    <a:bodyPr/>
                    <a:lstStyle/>
                    <a:p>
                      <a:pPr indent="0" lvl="0" marL="0" marR="0" rtl="0" algn="l">
                        <a:spcBef>
                          <a:spcPts val="0"/>
                        </a:spcBef>
                        <a:spcAft>
                          <a:spcPts val="0"/>
                        </a:spcAft>
                        <a:buNone/>
                      </a:pPr>
                      <a:r>
                        <a:rPr lang="en-US" sz="2400"/>
                        <a:t>Log Loss (Cross Entropy)</a:t>
                      </a:r>
                      <a:endParaRPr/>
                    </a:p>
                  </a:txBody>
                  <a:tcPr marT="45725" marB="45725" marR="91450" marL="91450">
                    <a:noFill/>
                  </a:tcPr>
                </a:tc>
              </a:tr>
              <a:tr h="726750">
                <a:tc>
                  <a:txBody>
                    <a:bodyPr/>
                    <a:lstStyle/>
                    <a:p>
                      <a:pPr indent="0" lvl="0" marL="0" marR="0" rtl="0" algn="l">
                        <a:spcBef>
                          <a:spcPts val="0"/>
                        </a:spcBef>
                        <a:spcAft>
                          <a:spcPts val="0"/>
                        </a:spcAft>
                        <a:buNone/>
                      </a:pPr>
                      <a:r>
                        <a:rPr lang="en-US" sz="2400"/>
                        <a:t>Classifying into one of many groups</a:t>
                      </a:r>
                      <a:endParaRPr/>
                    </a:p>
                  </a:txBody>
                  <a:tcPr marT="45725" marB="45725" marR="91450" marL="91450">
                    <a:noFill/>
                  </a:tcPr>
                </a:tc>
                <a:tc>
                  <a:txBody>
                    <a:bodyPr/>
                    <a:lstStyle/>
                    <a:p>
                      <a:pPr indent="0" lvl="0" marL="0" marR="0" rtl="0" algn="l">
                        <a:spcBef>
                          <a:spcPts val="0"/>
                        </a:spcBef>
                        <a:spcAft>
                          <a:spcPts val="0"/>
                        </a:spcAft>
                        <a:buNone/>
                      </a:pPr>
                      <a:r>
                        <a:rPr lang="en-US" sz="2400"/>
                        <a:t>Softmax</a:t>
                      </a:r>
                      <a:endParaRPr sz="2400"/>
                    </a:p>
                  </a:txBody>
                  <a:tcPr marT="45725" marB="45725" marR="91450" marL="91450">
                    <a:noFill/>
                  </a:tcPr>
                </a:tc>
                <a:tc>
                  <a:txBody>
                    <a:bodyPr/>
                    <a:lstStyle/>
                    <a:p>
                      <a:pPr indent="0" lvl="0" marL="0" marR="0" rtl="0" algn="l">
                        <a:spcBef>
                          <a:spcPts val="0"/>
                        </a:spcBef>
                        <a:spcAft>
                          <a:spcPts val="0"/>
                        </a:spcAft>
                        <a:buNone/>
                      </a:pPr>
                      <a:r>
                        <a:rPr lang="en-US" sz="2400"/>
                        <a:t>Multiclass Log Loss </a:t>
                      </a:r>
                      <a:endParaRPr/>
                    </a:p>
                  </a:txBody>
                  <a:tcPr marT="45725" marB="45725" marR="91450" marL="91450">
                    <a:noFill/>
                  </a:tcPr>
                </a:tc>
              </a:tr>
              <a:tr h="726750">
                <a:tc>
                  <a:txBody>
                    <a:bodyPr/>
                    <a:lstStyle/>
                    <a:p>
                      <a:pPr indent="0" lvl="0" marL="0" marR="0" rtl="0" algn="l">
                        <a:spcBef>
                          <a:spcPts val="0"/>
                        </a:spcBef>
                        <a:spcAft>
                          <a:spcPts val="0"/>
                        </a:spcAft>
                        <a:buNone/>
                      </a:pPr>
                      <a:r>
                        <a:rPr lang="en-US" sz="2400"/>
                        <a:t>Other</a:t>
                      </a:r>
                      <a:endParaRPr/>
                    </a:p>
                  </a:txBody>
                  <a:tcPr marT="45725" marB="45725" marR="91450" marL="91450">
                    <a:noFill/>
                  </a:tcPr>
                </a:tc>
                <a:tc>
                  <a:txBody>
                    <a:bodyPr/>
                    <a:lstStyle/>
                    <a:p>
                      <a:pPr indent="0" lvl="0" marL="0" marR="0" rtl="0" algn="l">
                        <a:spcBef>
                          <a:spcPts val="0"/>
                        </a:spcBef>
                        <a:spcAft>
                          <a:spcPts val="0"/>
                        </a:spcAft>
                        <a:buNone/>
                      </a:pPr>
                      <a:r>
                        <a:t/>
                      </a:r>
                      <a:endParaRPr sz="2400"/>
                    </a:p>
                  </a:txBody>
                  <a:tcPr marT="45725" marB="45725" marR="91450" marL="91450">
                    <a:noFill/>
                  </a:tcPr>
                </a:tc>
                <a:tc>
                  <a:txBody>
                    <a:bodyPr/>
                    <a:lstStyle/>
                    <a:p>
                      <a:pPr indent="0" lvl="0" marL="0" marR="0" rtl="0" algn="l">
                        <a:spcBef>
                          <a:spcPts val="0"/>
                        </a:spcBef>
                        <a:spcAft>
                          <a:spcPts val="0"/>
                        </a:spcAft>
                        <a:buNone/>
                      </a:pPr>
                      <a:r>
                        <a:rPr lang="en-US" sz="2400"/>
                        <a:t>Many more!</a:t>
                      </a:r>
                      <a:endParaRPr/>
                    </a:p>
                  </a:txBody>
                  <a:tcPr marT="45725" marB="45725" marR="91450" marL="91450">
                    <a:no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Preview: DICE Loss</a:t>
            </a:r>
            <a:endParaRPr/>
          </a:p>
        </p:txBody>
      </p:sp>
      <p:pic>
        <p:nvPicPr>
          <p:cNvPr descr="The Difference Between Dice and Dice Loss - PYCAD - Your Medical Imaging  Partner" id="510" name="Google Shape;510;p52"/>
          <p:cNvPicPr preferRelativeResize="0"/>
          <p:nvPr>
            <p:ph idx="1" type="body"/>
          </p:nvPr>
        </p:nvPicPr>
        <p:blipFill rotWithShape="1">
          <a:blip r:embed="rId3">
            <a:alphaModFix/>
          </a:blip>
          <a:srcRect b="0" l="0" r="0" t="0"/>
          <a:stretch/>
        </p:blipFill>
        <p:spPr>
          <a:xfrm>
            <a:off x="0" y="2042856"/>
            <a:ext cx="7886318" cy="43513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A collage of images of a brain&#10;&#10;AI-generated content may be incorrect." id="515" name="Google Shape;515;p53"/>
          <p:cNvPicPr preferRelativeResize="0"/>
          <p:nvPr>
            <p:ph idx="1" type="body"/>
          </p:nvPr>
        </p:nvPicPr>
        <p:blipFill rotWithShape="1">
          <a:blip r:embed="rId3">
            <a:alphaModFix/>
          </a:blip>
          <a:srcRect b="0" l="0" r="0" t="0"/>
          <a:stretch/>
        </p:blipFill>
        <p:spPr>
          <a:xfrm>
            <a:off x="321277" y="165752"/>
            <a:ext cx="6827374" cy="6526496"/>
          </a:xfrm>
          <a:prstGeom prst="rect">
            <a:avLst/>
          </a:prstGeom>
          <a:noFill/>
          <a:ln>
            <a:noFill/>
          </a:ln>
        </p:spPr>
      </p:pic>
      <p:pic>
        <p:nvPicPr>
          <p:cNvPr descr="The Difference Between Dice and Dice Loss - PYCAD - Your Medical Imaging  Partner" id="516" name="Google Shape;516;p53"/>
          <p:cNvPicPr preferRelativeResize="0"/>
          <p:nvPr/>
        </p:nvPicPr>
        <p:blipFill rotWithShape="1">
          <a:blip r:embed="rId4">
            <a:alphaModFix/>
          </a:blip>
          <a:srcRect b="0" l="0" r="0" t="0"/>
          <a:stretch/>
        </p:blipFill>
        <p:spPr>
          <a:xfrm>
            <a:off x="7506996" y="376922"/>
            <a:ext cx="3824149" cy="21100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pic>
        <p:nvPicPr>
          <p:cNvPr descr="Neural Networks in 10mins. Simply Explained! | by Sadaf Saleem | Medium" id="522" name="Google Shape;522;p54"/>
          <p:cNvPicPr preferRelativeResize="0"/>
          <p:nvPr>
            <p:ph idx="1" type="body"/>
          </p:nvPr>
        </p:nvPicPr>
        <p:blipFill rotWithShape="1">
          <a:blip r:embed="rId3">
            <a:alphaModFix/>
          </a:blip>
          <a:srcRect b="0" l="0" r="0" t="0"/>
          <a:stretch/>
        </p:blipFill>
        <p:spPr>
          <a:xfrm>
            <a:off x="2231325" y="1825625"/>
            <a:ext cx="7729350" cy="4351338"/>
          </a:xfrm>
          <a:prstGeom prst="rect">
            <a:avLst/>
          </a:prstGeom>
          <a:noFill/>
          <a:ln>
            <a:noFill/>
          </a:ln>
        </p:spPr>
      </p:pic>
      <p:sp>
        <p:nvSpPr>
          <p:cNvPr id="523" name="Google Shape;523;p54"/>
          <p:cNvSpPr txBox="1"/>
          <p:nvPr/>
        </p:nvSpPr>
        <p:spPr>
          <a:xfrm>
            <a:off x="5165124" y="6176963"/>
            <a:ext cx="53999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MNIST Classification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4903573"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Thanks!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This time</a:t>
            </a:r>
            <a:endParaRPr/>
          </a:p>
        </p:txBody>
      </p:sp>
      <p:sp>
        <p:nvSpPr>
          <p:cNvPr id="123" name="Google Shape;123;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We learn how to define success via loss functions</a:t>
            </a:r>
            <a:endParaRPr/>
          </a:p>
        </p:txBody>
      </p:sp>
      <p:pic>
        <p:nvPicPr>
          <p:cNvPr id="124" name="Google Shape;124;p6"/>
          <p:cNvPicPr preferRelativeResize="0"/>
          <p:nvPr/>
        </p:nvPicPr>
        <p:blipFill rotWithShape="1">
          <a:blip r:embed="rId3">
            <a:alphaModFix/>
          </a:blip>
          <a:srcRect b="0" l="0" r="0" t="0"/>
          <a:stretch/>
        </p:blipFill>
        <p:spPr>
          <a:xfrm>
            <a:off x="926936" y="2314932"/>
            <a:ext cx="6780700" cy="4543068"/>
          </a:xfrm>
          <a:prstGeom prst="rect">
            <a:avLst/>
          </a:prstGeom>
          <a:noFill/>
          <a:ln>
            <a:noFill/>
          </a:ln>
        </p:spPr>
      </p:pic>
      <p:cxnSp>
        <p:nvCxnSpPr>
          <p:cNvPr id="125" name="Google Shape;125;p6"/>
          <p:cNvCxnSpPr/>
          <p:nvPr/>
        </p:nvCxnSpPr>
        <p:spPr>
          <a:xfrm rot="10800000">
            <a:off x="7968343" y="4397829"/>
            <a:ext cx="2873828"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Linear Regression?</a:t>
            </a:r>
            <a:endParaRPr/>
          </a:p>
        </p:txBody>
      </p:sp>
      <p:sp>
        <p:nvSpPr>
          <p:cNvPr id="132" name="Google Shape;13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Find a linear function that best models the relationship between inputs and outputs</a:t>
            </a:r>
            <a:endParaRPr/>
          </a:p>
          <a:p>
            <a:pPr indent="0" lvl="0" marL="0" rtl="0" algn="l">
              <a:lnSpc>
                <a:spcPct val="90000"/>
              </a:lnSpc>
              <a:spcBef>
                <a:spcPts val="1000"/>
              </a:spcBef>
              <a:spcAft>
                <a:spcPts val="0"/>
              </a:spcAft>
              <a:buClr>
                <a:schemeClr val="dk1"/>
              </a:buClr>
              <a:buSzPts val="2800"/>
              <a:buNone/>
            </a:pPr>
            <a:r>
              <a:t/>
            </a:r>
            <a:endParaRPr/>
          </a:p>
        </p:txBody>
      </p:sp>
      <p:pic>
        <p:nvPicPr>
          <p:cNvPr id="133" name="Google Shape;133;p7"/>
          <p:cNvPicPr preferRelativeResize="0"/>
          <p:nvPr/>
        </p:nvPicPr>
        <p:blipFill rotWithShape="1">
          <a:blip r:embed="rId3">
            <a:alphaModFix/>
          </a:blip>
          <a:srcRect b="0" l="0" r="0" t="0"/>
          <a:stretch/>
        </p:blipFill>
        <p:spPr>
          <a:xfrm>
            <a:off x="5846678" y="3228246"/>
            <a:ext cx="6107315" cy="3083654"/>
          </a:xfrm>
          <a:prstGeom prst="rect">
            <a:avLst/>
          </a:prstGeom>
          <a:noFill/>
          <a:ln>
            <a:noFill/>
          </a:ln>
        </p:spPr>
      </p:pic>
      <p:pic>
        <p:nvPicPr>
          <p:cNvPr id="134" name="Google Shape;134;p7"/>
          <p:cNvPicPr preferRelativeResize="0"/>
          <p:nvPr/>
        </p:nvPicPr>
        <p:blipFill rotWithShape="1">
          <a:blip r:embed="rId4">
            <a:alphaModFix/>
          </a:blip>
          <a:srcRect b="0" l="0" r="0" t="0"/>
          <a:stretch/>
        </p:blipFill>
        <p:spPr>
          <a:xfrm>
            <a:off x="151512" y="3176588"/>
            <a:ext cx="5674536" cy="33162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 Problem</a:t>
            </a:r>
            <a:endParaRPr/>
          </a:p>
        </p:txBody>
      </p:sp>
      <p:sp>
        <p:nvSpPr>
          <p:cNvPr id="141" name="Google Shape;141;p8"/>
          <p:cNvSpPr txBox="1"/>
          <p:nvPr>
            <p:ph idx="1" type="body"/>
          </p:nvPr>
        </p:nvSpPr>
        <p:spPr>
          <a:xfrm>
            <a:off x="838200" y="1825625"/>
            <a:ext cx="10515600" cy="721632"/>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lang="en-US"/>
              <a:t>Given an input matrix x, an output matrix y, use x to predict y.</a:t>
            </a:r>
            <a:endParaRPr/>
          </a:p>
        </p:txBody>
      </p:sp>
      <p:sp>
        <p:nvSpPr>
          <p:cNvPr id="142" name="Google Shape;142;p8"/>
          <p:cNvSpPr txBox="1"/>
          <p:nvPr/>
        </p:nvSpPr>
        <p:spPr>
          <a:xfrm>
            <a:off x="2427515" y="2939142"/>
            <a:ext cx="6096000" cy="369332"/>
          </a:xfrm>
          <a:prstGeom prst="rect">
            <a:avLst/>
          </a:prstGeom>
          <a:blipFill rotWithShape="1">
            <a:blip r:embed="rId3">
              <a:alphaModFix/>
            </a:blip>
            <a:stretch>
              <a:fillRect b="-327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latin typeface="Arial"/>
                <a:ea typeface="Arial"/>
                <a:cs typeface="Arial"/>
                <a:sym typeface="Arial"/>
              </a:rPr>
              <a:t> </a:t>
            </a:r>
            <a:endParaRPr/>
          </a:p>
        </p:txBody>
      </p:sp>
      <p:sp>
        <p:nvSpPr>
          <p:cNvPr id="143" name="Google Shape;143;p8"/>
          <p:cNvSpPr txBox="1"/>
          <p:nvPr/>
        </p:nvSpPr>
        <p:spPr>
          <a:xfrm>
            <a:off x="5127172" y="2569810"/>
            <a:ext cx="1295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Goal</a:t>
            </a:r>
            <a:endParaRPr/>
          </a:p>
        </p:txBody>
      </p:sp>
      <p:sp>
        <p:nvSpPr>
          <p:cNvPr id="144" name="Google Shape;144;p8"/>
          <p:cNvSpPr txBox="1"/>
          <p:nvPr/>
        </p:nvSpPr>
        <p:spPr>
          <a:xfrm>
            <a:off x="2427515" y="3941412"/>
            <a:ext cx="6096000" cy="369332"/>
          </a:xfrm>
          <a:prstGeom prst="rect">
            <a:avLst/>
          </a:prstGeom>
          <a:blipFill rotWithShape="1">
            <a:blip r:embed="rId4">
              <a:alphaModFix/>
            </a:blip>
            <a:stretch>
              <a:fillRect b="-99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45" name="Google Shape;145;p8"/>
          <p:cNvSpPr txBox="1"/>
          <p:nvPr/>
        </p:nvSpPr>
        <p:spPr>
          <a:xfrm>
            <a:off x="5127172" y="3635829"/>
            <a:ext cx="1110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Plan</a:t>
            </a:r>
            <a:endParaRPr/>
          </a:p>
        </p:txBody>
      </p:sp>
      <p:pic>
        <p:nvPicPr>
          <p:cNvPr id="146" name="Google Shape;146;p8"/>
          <p:cNvPicPr preferRelativeResize="0"/>
          <p:nvPr/>
        </p:nvPicPr>
        <p:blipFill rotWithShape="1">
          <a:blip r:embed="rId5">
            <a:alphaModFix/>
          </a:blip>
          <a:srcRect b="0" l="0" r="0" t="0"/>
          <a:stretch/>
        </p:blipFill>
        <p:spPr>
          <a:xfrm>
            <a:off x="10420103" y="6202322"/>
            <a:ext cx="1771897" cy="5811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Linear Regression: Plan</a:t>
            </a:r>
            <a:endParaRPr/>
          </a:p>
        </p:txBody>
      </p:sp>
      <p:sp>
        <p:nvSpPr>
          <p:cNvPr id="153" name="Google Shape;153;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Play"/>
              <a:buAutoNum type="arabicPeriod"/>
            </a:pPr>
            <a:r>
              <a:rPr lang="en-US"/>
              <a:t>Take in an input</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Multiply it by a constant weight</a:t>
            </a:r>
            <a:endParaRPr/>
          </a:p>
          <a:p>
            <a:pPr indent="-514350" lvl="1" marL="971550" rtl="0" algn="l">
              <a:lnSpc>
                <a:spcPct val="90000"/>
              </a:lnSpc>
              <a:spcBef>
                <a:spcPts val="500"/>
              </a:spcBef>
              <a:spcAft>
                <a:spcPts val="0"/>
              </a:spcAft>
              <a:buClr>
                <a:schemeClr val="dk1"/>
              </a:buClr>
              <a:buSzPts val="2400"/>
              <a:buFont typeface="Play"/>
              <a:buAutoNum type="arabicPeriod"/>
            </a:pPr>
            <a:r>
              <a:rPr lang="en-US"/>
              <a:t>Or each part of the input by its own weight, if input has multiple parts/dimensions</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See how we did</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Update our weights</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Repeat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2025-09-08T22:28:08Z</dcterms:created>
  <dc:creator>Stephen Lostetter</dc:creator>
</cp:coreProperties>
</file>